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71" r:id="rId3"/>
    <p:sldId id="257" r:id="rId4"/>
    <p:sldId id="265" r:id="rId5"/>
    <p:sldId id="263" r:id="rId6"/>
    <p:sldId id="266" r:id="rId7"/>
    <p:sldId id="258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HMET GÜRBÜZ" initials="AG" lastIdx="1" clrIdx="0">
    <p:extLst>
      <p:ext uri="{19B8F6BF-5375-455C-9EA6-DF929625EA0E}">
        <p15:presenceInfo xmlns:p15="http://schemas.microsoft.com/office/powerpoint/2012/main" userId="15bfcc1e477e7c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svg>
</file>

<file path=ppt/media/image11.png>
</file>

<file path=ppt/media/image12.svg>
</file>

<file path=ppt/media/image13.png>
</file>

<file path=ppt/media/image14.gif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19B46-F59F-4920-A4E2-BAEAED9DDC76}" type="datetimeFigureOut">
              <a:rPr lang="tr-TR" smtClean="0"/>
              <a:t>14.06.2021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2FDAA-95CD-4FC9-90B2-C3991BE72A7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0611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7274F94-87D3-4AD7-A2B2-B66A5B096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2E9C254-652C-46B8-8B46-3F6619285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9C37AE8-0A76-451C-AAC9-B6EF5FE89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4842CE1-278D-4E92-ABD7-6D143868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8BAD8B5-B69B-42DF-9495-AF90132DD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80048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828FF3B-05CE-4880-B2A4-5C6A428F5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C293F2CD-F51C-4431-BEC6-0F067678BC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D48BF2F-2724-43D7-9C05-0E1B9BCC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8FB955A-52D1-42E9-8EC3-13900F8A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13CBA60-7E13-49EC-A1E6-12BE45D95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3730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9BEA8D3E-CA91-4E1B-91A5-04EBA1DF0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C063E4AF-575C-4B87-88A4-2CE5838CE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0AA8521-8C16-4908-8660-FD08DECED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5160F02-AEE1-4E20-B226-4CD6E91B8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D7997A1-AC2E-4079-97B1-5B2D789E5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36230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2639C12-0AA6-43F5-BA0A-8B2F27F45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792F8EE-8357-4041-B187-29D86F913E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E80E150-5C0F-4E8F-B3B2-8683C085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7C1F315-B142-49BB-AC11-AE158074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B98DED2-666B-4102-9F01-CCCABB7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6411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B12FE11-DAFA-4EA5-8B20-4FABA7FFA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1FDDB37-6A87-46E5-B76C-DDC69C8F0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32E52AE-61F4-46EE-B044-706906B3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D8C20AC-836C-4F12-A26E-C856EE3A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2FAE3B5-E3EC-4ABE-A603-96FB49007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99567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838412D-32BC-404F-936A-FE474C4BA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B774BAF-9F41-4C90-A356-AA849BC598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D3707774-1B73-4A53-9EEE-1C3A3E080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767BFF5-651A-49EE-8C9F-5858E74F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D2C8A40-1BE3-4760-90BA-91E851E37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FF1535DD-8800-4EC3-9039-9E8FF4985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1952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125FF88-F6FE-4F0F-AD31-5981E65A1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9C5A3544-C89F-4493-A892-E1379562E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1E6CCA9-77ED-40E6-A010-C40C9BA2C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18070F8-739B-448D-94C0-672F8ECBEE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F87DF0C5-73F2-4B1C-9E2A-63B642DD1C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CB872AD1-3C6D-41AA-82A1-BC71D73FC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A7EBF472-1992-41CE-A74D-A754DC4C1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57322C3A-C16C-4D11-AC2B-8833272D8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44958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E0AD2D9-B5AE-413F-AB1E-4EF99190F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F692D9E4-2534-4806-87CE-9EFC51DA1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68B3C730-D447-4B83-BB8E-199E88D8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51B4D1B1-0365-4758-AF47-A31329EF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7573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226BD2A8-BDBB-4D9E-B0CE-1B8A0CA24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29B224E6-BA9C-4D29-860F-64875FCEB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3F6B289-8758-4DAB-9395-B80B51429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07776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CCF011A-642B-41FD-A25B-0930BB18B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0829F78-A763-46D9-88EE-2E4F8FCBC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F4A96F4-9C8C-4D42-B06E-E11A53845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96429BA-A40A-426D-A3B5-07CCDA319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42F3DC7F-EB5D-48FA-81D5-BB39EC38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9738520-73FC-4E26-81A8-6A13271E6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757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184A2D6-67BC-4C33-A3EF-0C1C1C7B4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763ED81C-80F4-4D10-933D-BA92D5E92D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EA85E76-E8A2-40BF-89FF-A5784EDC2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9394EC5-2AC0-4F70-9270-C08C0C486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/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243C5FE-36C7-4849-82EF-10D76E398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/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D468D077-9B26-44C3-B04C-A8F612ED6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05248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FD5F14FB-120B-463C-A54F-AB099CE77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DAAFDC9-C1A6-4193-9D60-67844DCAC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A50EDCD-D0FD-47BB-9CE2-12BD76D0F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tr-TR"/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E51E70C-3EC8-43B5-A766-50B1FCD59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tr-TR"/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71E029A-8DCE-4561-9743-FBC682E5F4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E9E5D-D5BC-4914-8DFD-B93272C58AE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2446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12" Type="http://schemas.openxmlformats.org/officeDocument/2006/relationships/image" Target="../media/image1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15.png"/><Relationship Id="rId5" Type="http://schemas.openxmlformats.org/officeDocument/2006/relationships/image" Target="../media/image7.png"/><Relationship Id="rId10" Type="http://schemas.openxmlformats.org/officeDocument/2006/relationships/image" Target="../media/image21.svg"/><Relationship Id="rId4" Type="http://schemas.openxmlformats.org/officeDocument/2006/relationships/image" Target="../media/image6.svg"/><Relationship Id="rId9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8.png"/><Relationship Id="rId7" Type="http://schemas.openxmlformats.org/officeDocument/2006/relationships/image" Target="../media/image7.png"/><Relationship Id="rId12" Type="http://schemas.openxmlformats.org/officeDocument/2006/relationships/image" Target="../media/image25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11" Type="http://schemas.openxmlformats.org/officeDocument/2006/relationships/image" Target="../media/image24.png"/><Relationship Id="rId5" Type="http://schemas.openxmlformats.org/officeDocument/2006/relationships/image" Target="../media/image15.png"/><Relationship Id="rId10" Type="http://schemas.openxmlformats.org/officeDocument/2006/relationships/image" Target="../media/image23.svg"/><Relationship Id="rId4" Type="http://schemas.openxmlformats.org/officeDocument/2006/relationships/image" Target="../media/image19.svg"/><Relationship Id="rId9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>
            <a:extLst>
              <a:ext uri="{FF2B5EF4-FFF2-40B4-BE49-F238E27FC236}">
                <a16:creationId xmlns:a16="http://schemas.microsoft.com/office/drawing/2014/main" id="{7E4B56D2-BD42-48F2-A671-B63A541448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4E4F1F9-6666-4D49-9A92-5A928C643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Strict</a:t>
            </a:r>
            <a:r>
              <a:rPr lang="tr-TR" sz="5200" b="0" i="0" dirty="0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 Transport Security </a:t>
            </a:r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Implementation</a:t>
            </a:r>
            <a:r>
              <a:rPr lang="tr-TR" sz="5200" b="0" i="0" dirty="0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 on http/</a:t>
            </a:r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https</a:t>
            </a:r>
            <a:r>
              <a:rPr lang="tr-TR" sz="5200" b="0" i="0" dirty="0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 </a:t>
            </a:r>
            <a:r>
              <a:rPr lang="tr-TR" sz="5200" b="0" i="0" dirty="0" err="1">
                <a:solidFill>
                  <a:srgbClr val="FFFFFF"/>
                </a:solidFill>
                <a:effectLst/>
                <a:latin typeface="Montserrat Medium" panose="00000600000000000000" pitchFamily="50" charset="-94"/>
              </a:rPr>
              <a:t>conversion</a:t>
            </a:r>
            <a:endParaRPr lang="tr-TR" sz="5200" dirty="0">
              <a:solidFill>
                <a:srgbClr val="FFFFFF"/>
              </a:solidFill>
              <a:latin typeface="Montserrat Medium" panose="00000600000000000000" pitchFamily="50" charset="-94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1C81659-0F45-4935-BD8A-66BD79443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3200" b="1" dirty="0">
                <a:solidFill>
                  <a:srgbClr val="FFFFFF"/>
                </a:solidFill>
                <a:latin typeface="Montserrat" panose="00000500000000000000" pitchFamily="50" charset="-94"/>
              </a:rPr>
              <a:t>Ahmet Gürbüz</a:t>
            </a:r>
          </a:p>
          <a:p>
            <a:r>
              <a:rPr lang="tr-TR" sz="3200" b="1" dirty="0">
                <a:solidFill>
                  <a:srgbClr val="FFFFFF"/>
                </a:solidFill>
                <a:latin typeface="Montserrat" panose="00000500000000000000" pitchFamily="50" charset="-94"/>
              </a:rPr>
              <a:t>Murat Gün</a:t>
            </a:r>
          </a:p>
        </p:txBody>
      </p:sp>
    </p:spTree>
    <p:extLst>
      <p:ext uri="{BB962C8B-B14F-4D97-AF65-F5344CB8AC3E}">
        <p14:creationId xmlns:p14="http://schemas.microsoft.com/office/powerpoint/2010/main" val="371530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Resim 28">
            <a:extLst>
              <a:ext uri="{FF2B5EF4-FFF2-40B4-BE49-F238E27FC236}">
                <a16:creationId xmlns:a16="http://schemas.microsoft.com/office/drawing/2014/main" id="{90FD0108-AA7C-4DE2-902E-0888C2F7F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D5273C1-19C0-4899-89B9-51C1E364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Preload</a:t>
            </a:r>
            <a:r>
              <a:rPr lang="tr-TR" sz="3600" dirty="0">
                <a:latin typeface="Montserrat Medium" panose="00000600000000000000" pitchFamily="50" charset="-94"/>
              </a:rPr>
              <a:t> Service</a:t>
            </a:r>
          </a:p>
        </p:txBody>
      </p:sp>
      <p:pic>
        <p:nvPicPr>
          <p:cNvPr id="5" name="Grafik 4" descr="Bulut ana hat">
            <a:extLst>
              <a:ext uri="{FF2B5EF4-FFF2-40B4-BE49-F238E27FC236}">
                <a16:creationId xmlns:a16="http://schemas.microsoft.com/office/drawing/2014/main" id="{31DB270B-C25F-45C3-9FAC-989F86AA4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44156" y="3201160"/>
            <a:ext cx="1222829" cy="1222829"/>
          </a:xfrm>
          <a:prstGeom prst="rect">
            <a:avLst/>
          </a:prstGeom>
        </p:spPr>
      </p:pic>
      <p:pic>
        <p:nvPicPr>
          <p:cNvPr id="7" name="Grafik 6" descr="Sunucu düz dolguyla">
            <a:extLst>
              <a:ext uri="{FF2B5EF4-FFF2-40B4-BE49-F238E27FC236}">
                <a16:creationId xmlns:a16="http://schemas.microsoft.com/office/drawing/2014/main" id="{AB35E0D7-6A03-4B78-927B-4D148EEFEF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60556" y="3201160"/>
            <a:ext cx="1222829" cy="1222829"/>
          </a:xfrm>
          <a:prstGeom prst="rect">
            <a:avLst/>
          </a:prstGeom>
        </p:spPr>
      </p:pic>
      <p:pic>
        <p:nvPicPr>
          <p:cNvPr id="9" name="Grafik 8" descr="Kullanıcı düz dolguyla">
            <a:extLst>
              <a:ext uri="{FF2B5EF4-FFF2-40B4-BE49-F238E27FC236}">
                <a16:creationId xmlns:a16="http://schemas.microsoft.com/office/drawing/2014/main" id="{CD2E6AE9-9CDC-4082-A6B0-9C78FACA72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88143" y="4423989"/>
            <a:ext cx="843397" cy="843397"/>
          </a:xfrm>
          <a:prstGeom prst="rect">
            <a:avLst/>
          </a:prstGeom>
        </p:spPr>
      </p:pic>
      <p:pic>
        <p:nvPicPr>
          <p:cNvPr id="11" name="Grafik 10" descr="Programcı Male düz dolguyla">
            <a:extLst>
              <a:ext uri="{FF2B5EF4-FFF2-40B4-BE49-F238E27FC236}">
                <a16:creationId xmlns:a16="http://schemas.microsoft.com/office/drawing/2014/main" id="{3FBD1F4E-781A-43D7-8EB4-9BFD989CDA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715615" y="2028528"/>
            <a:ext cx="1222829" cy="1222829"/>
          </a:xfrm>
          <a:prstGeom prst="rect">
            <a:avLst/>
          </a:prstGeom>
        </p:spPr>
      </p:pic>
      <p:pic>
        <p:nvPicPr>
          <p:cNvPr id="13" name="Grafik 12" descr="İnternet düz dolguyla">
            <a:extLst>
              <a:ext uri="{FF2B5EF4-FFF2-40B4-BE49-F238E27FC236}">
                <a16:creationId xmlns:a16="http://schemas.microsoft.com/office/drawing/2014/main" id="{4979F1F9-CCA4-4D5C-B1F1-E08B34B68B9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715615" y="4241860"/>
            <a:ext cx="1222829" cy="1222829"/>
          </a:xfrm>
          <a:prstGeom prst="rect">
            <a:avLst/>
          </a:prstGeom>
        </p:spPr>
      </p:pic>
      <p:sp>
        <p:nvSpPr>
          <p:cNvPr id="27" name="Metin kutusu 26">
            <a:extLst>
              <a:ext uri="{FF2B5EF4-FFF2-40B4-BE49-F238E27FC236}">
                <a16:creationId xmlns:a16="http://schemas.microsoft.com/office/drawing/2014/main" id="{A41FDFE4-6EC0-4EAB-A978-D3349664903B}"/>
              </a:ext>
            </a:extLst>
          </p:cNvPr>
          <p:cNvSpPr txBox="1"/>
          <p:nvPr/>
        </p:nvSpPr>
        <p:spPr>
          <a:xfrm>
            <a:off x="1511211" y="3234306"/>
            <a:ext cx="1707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WebSite</a:t>
            </a:r>
            <a:r>
              <a:rPr lang="tr-TR" b="1" dirty="0"/>
              <a:t> </a:t>
            </a:r>
            <a:r>
              <a:rPr lang="tr-TR" b="1" dirty="0" err="1"/>
              <a:t>Owner</a:t>
            </a:r>
            <a:endParaRPr lang="tr-TR" b="1" dirty="0"/>
          </a:p>
        </p:txBody>
      </p:sp>
      <p:sp>
        <p:nvSpPr>
          <p:cNvPr id="28" name="Metin kutusu 27">
            <a:extLst>
              <a:ext uri="{FF2B5EF4-FFF2-40B4-BE49-F238E27FC236}">
                <a16:creationId xmlns:a16="http://schemas.microsoft.com/office/drawing/2014/main" id="{E68CA11D-CF81-4BD6-BD5F-432C815034C6}"/>
              </a:ext>
            </a:extLst>
          </p:cNvPr>
          <p:cNvSpPr txBox="1"/>
          <p:nvPr/>
        </p:nvSpPr>
        <p:spPr>
          <a:xfrm>
            <a:off x="1598784" y="5181372"/>
            <a:ext cx="145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Website</a:t>
            </a:r>
            <a:r>
              <a:rPr lang="tr-TR" b="1" dirty="0"/>
              <a:t> User</a:t>
            </a:r>
          </a:p>
        </p:txBody>
      </p:sp>
      <p:sp>
        <p:nvSpPr>
          <p:cNvPr id="30" name="Metin kutusu 29">
            <a:extLst>
              <a:ext uri="{FF2B5EF4-FFF2-40B4-BE49-F238E27FC236}">
                <a16:creationId xmlns:a16="http://schemas.microsoft.com/office/drawing/2014/main" id="{1F0C61D7-443D-41F8-9F1C-4C1400DB1ECE}"/>
              </a:ext>
            </a:extLst>
          </p:cNvPr>
          <p:cNvSpPr txBox="1"/>
          <p:nvPr/>
        </p:nvSpPr>
        <p:spPr>
          <a:xfrm>
            <a:off x="4744360" y="4175697"/>
            <a:ext cx="1822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/>
              <a:t>HSTS </a:t>
            </a:r>
            <a:r>
              <a:rPr lang="tr-TR" b="1" dirty="0" err="1"/>
              <a:t>Preload</a:t>
            </a:r>
            <a:r>
              <a:rPr lang="tr-TR" b="1" dirty="0"/>
              <a:t> </a:t>
            </a:r>
            <a:r>
              <a:rPr lang="tr-TR" b="1" dirty="0" err="1"/>
              <a:t>List</a:t>
            </a:r>
            <a:endParaRPr lang="tr-TR" b="1" dirty="0"/>
          </a:p>
        </p:txBody>
      </p:sp>
      <p:sp>
        <p:nvSpPr>
          <p:cNvPr id="31" name="Metin kutusu 30">
            <a:extLst>
              <a:ext uri="{FF2B5EF4-FFF2-40B4-BE49-F238E27FC236}">
                <a16:creationId xmlns:a16="http://schemas.microsoft.com/office/drawing/2014/main" id="{618DCADB-AF86-4B7E-82E5-3A895D5620A1}"/>
              </a:ext>
            </a:extLst>
          </p:cNvPr>
          <p:cNvSpPr txBox="1"/>
          <p:nvPr/>
        </p:nvSpPr>
        <p:spPr>
          <a:xfrm>
            <a:off x="8958765" y="4276966"/>
            <a:ext cx="12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/>
              <a:t>Web Server</a:t>
            </a:r>
          </a:p>
        </p:txBody>
      </p:sp>
      <p:grpSp>
        <p:nvGrpSpPr>
          <p:cNvPr id="3" name="Grup 2">
            <a:extLst>
              <a:ext uri="{FF2B5EF4-FFF2-40B4-BE49-F238E27FC236}">
                <a16:creationId xmlns:a16="http://schemas.microsoft.com/office/drawing/2014/main" id="{6CF3FA4F-6FEA-4369-83A4-1C8971CB8762}"/>
              </a:ext>
            </a:extLst>
          </p:cNvPr>
          <p:cNvGrpSpPr/>
          <p:nvPr/>
        </p:nvGrpSpPr>
        <p:grpSpPr>
          <a:xfrm>
            <a:off x="2938444" y="2470533"/>
            <a:ext cx="2521283" cy="1172632"/>
            <a:chOff x="2938444" y="2470533"/>
            <a:chExt cx="2521283" cy="1172632"/>
          </a:xfrm>
        </p:grpSpPr>
        <p:cxnSp>
          <p:nvCxnSpPr>
            <p:cNvPr id="15" name="Düz Ok Bağlayıcısı 14">
              <a:extLst>
                <a:ext uri="{FF2B5EF4-FFF2-40B4-BE49-F238E27FC236}">
                  <a16:creationId xmlns:a16="http://schemas.microsoft.com/office/drawing/2014/main" id="{3ACC73B7-5CA6-44E1-B89C-94CB2BD1428F}"/>
                </a:ext>
              </a:extLst>
            </p:cNvPr>
            <p:cNvCxnSpPr>
              <a:cxnSpLocks/>
            </p:cNvCxnSpPr>
            <p:nvPr/>
          </p:nvCxnSpPr>
          <p:spPr>
            <a:xfrm>
              <a:off x="2938444" y="2470533"/>
              <a:ext cx="2105712" cy="117263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Metin kutusu 33">
              <a:extLst>
                <a:ext uri="{FF2B5EF4-FFF2-40B4-BE49-F238E27FC236}">
                  <a16:creationId xmlns:a16="http://schemas.microsoft.com/office/drawing/2014/main" id="{21576E09-909E-4B33-87DE-A3CAE12BEC9E}"/>
                </a:ext>
              </a:extLst>
            </p:cNvPr>
            <p:cNvSpPr txBox="1"/>
            <p:nvPr/>
          </p:nvSpPr>
          <p:spPr>
            <a:xfrm rot="1761414">
              <a:off x="2977467" y="2717324"/>
              <a:ext cx="24822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Activates the </a:t>
              </a:r>
              <a:r>
                <a:rPr lang="en-US" sz="1200" dirty="0" err="1"/>
                <a:t>hsts</a:t>
              </a:r>
              <a:r>
                <a:rPr lang="en-US" sz="1200" dirty="0"/>
                <a:t> protocol on the website</a:t>
              </a:r>
              <a:r>
                <a:rPr lang="tr-TR" sz="1200" dirty="0"/>
                <a:t> </a:t>
              </a:r>
              <a:r>
                <a:rPr lang="tr-TR" sz="1200" dirty="0" err="1"/>
                <a:t>with</a:t>
              </a:r>
              <a:r>
                <a:rPr lang="tr-TR" sz="1200" dirty="0"/>
                <a:t> </a:t>
              </a:r>
              <a:r>
                <a:rPr lang="tr-TR" sz="1200" dirty="0" err="1"/>
                <a:t>preload</a:t>
              </a:r>
              <a:r>
                <a:rPr lang="tr-TR" sz="1200" dirty="0"/>
                <a:t> </a:t>
              </a:r>
              <a:r>
                <a:rPr lang="tr-TR" sz="1200" dirty="0" err="1"/>
                <a:t>keyword</a:t>
              </a:r>
              <a:r>
                <a:rPr lang="tr-TR" sz="1200" dirty="0"/>
                <a:t>.</a:t>
              </a:r>
            </a:p>
          </p:txBody>
        </p:sp>
      </p:grpSp>
      <p:grpSp>
        <p:nvGrpSpPr>
          <p:cNvPr id="6" name="Grup 5">
            <a:extLst>
              <a:ext uri="{FF2B5EF4-FFF2-40B4-BE49-F238E27FC236}">
                <a16:creationId xmlns:a16="http://schemas.microsoft.com/office/drawing/2014/main" id="{75BEF3A4-4EEA-4CBE-8447-0BBF6C1CC6FD}"/>
              </a:ext>
            </a:extLst>
          </p:cNvPr>
          <p:cNvGrpSpPr/>
          <p:nvPr/>
        </p:nvGrpSpPr>
        <p:grpSpPr>
          <a:xfrm>
            <a:off x="6266985" y="3514213"/>
            <a:ext cx="2901331" cy="298362"/>
            <a:chOff x="6266985" y="3514213"/>
            <a:chExt cx="2901331" cy="298362"/>
          </a:xfrm>
        </p:grpSpPr>
        <p:cxnSp>
          <p:nvCxnSpPr>
            <p:cNvPr id="20" name="Düz Ok Bağlayıcısı 19">
              <a:extLst>
                <a:ext uri="{FF2B5EF4-FFF2-40B4-BE49-F238E27FC236}">
                  <a16:creationId xmlns:a16="http://schemas.microsoft.com/office/drawing/2014/main" id="{41F1AFB2-647B-4F5C-80A5-61B079842B32}"/>
                </a:ext>
              </a:extLst>
            </p:cNvPr>
            <p:cNvCxnSpPr>
              <a:stCxn id="5" idx="3"/>
              <a:endCxn id="7" idx="1"/>
            </p:cNvCxnSpPr>
            <p:nvPr/>
          </p:nvCxnSpPr>
          <p:spPr>
            <a:xfrm>
              <a:off x="6266985" y="3812575"/>
              <a:ext cx="269357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Metin kutusu 34">
              <a:extLst>
                <a:ext uri="{FF2B5EF4-FFF2-40B4-BE49-F238E27FC236}">
                  <a16:creationId xmlns:a16="http://schemas.microsoft.com/office/drawing/2014/main" id="{9D39570A-5D2B-4DAC-B529-9A2462E904DE}"/>
                </a:ext>
              </a:extLst>
            </p:cNvPr>
            <p:cNvSpPr txBox="1"/>
            <p:nvPr/>
          </p:nvSpPr>
          <p:spPr>
            <a:xfrm>
              <a:off x="6686056" y="3514213"/>
              <a:ext cx="24822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1200" dirty="0"/>
                <a:t>https://obs.mu.edu.tr</a:t>
              </a:r>
            </a:p>
          </p:txBody>
        </p:sp>
      </p:grpSp>
      <p:sp>
        <p:nvSpPr>
          <p:cNvPr id="36" name="Metin kutusu 35">
            <a:extLst>
              <a:ext uri="{FF2B5EF4-FFF2-40B4-BE49-F238E27FC236}">
                <a16:creationId xmlns:a16="http://schemas.microsoft.com/office/drawing/2014/main" id="{7994AB29-8740-456F-8A28-F8830D1BBD1E}"/>
              </a:ext>
            </a:extLst>
          </p:cNvPr>
          <p:cNvSpPr txBox="1"/>
          <p:nvPr/>
        </p:nvSpPr>
        <p:spPr>
          <a:xfrm>
            <a:off x="4950010" y="4519618"/>
            <a:ext cx="1533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1200" dirty="0" err="1"/>
              <a:t>Checks</a:t>
            </a:r>
            <a:r>
              <a:rPr lang="tr-TR" sz="1200" dirty="0"/>
              <a:t> obs.mu.edu.tr</a:t>
            </a:r>
          </a:p>
          <a:p>
            <a:pPr algn="ctr"/>
            <a:r>
              <a:rPr lang="tr-TR" sz="1200" dirty="0"/>
              <a:t>in HSTS </a:t>
            </a:r>
            <a:r>
              <a:rPr lang="tr-TR" sz="1200" dirty="0" err="1"/>
              <a:t>Preload</a:t>
            </a:r>
            <a:r>
              <a:rPr lang="tr-TR" sz="1200" dirty="0"/>
              <a:t> </a:t>
            </a:r>
            <a:r>
              <a:rPr lang="tr-TR" sz="1200" dirty="0" err="1"/>
              <a:t>List</a:t>
            </a:r>
            <a:endParaRPr lang="tr-TR" sz="1200" dirty="0"/>
          </a:p>
        </p:txBody>
      </p:sp>
      <p:grpSp>
        <p:nvGrpSpPr>
          <p:cNvPr id="8" name="Grup 7">
            <a:extLst>
              <a:ext uri="{FF2B5EF4-FFF2-40B4-BE49-F238E27FC236}">
                <a16:creationId xmlns:a16="http://schemas.microsoft.com/office/drawing/2014/main" id="{26FD8244-12E1-4E8D-92E1-6BB85650A4BD}"/>
              </a:ext>
            </a:extLst>
          </p:cNvPr>
          <p:cNvGrpSpPr/>
          <p:nvPr/>
        </p:nvGrpSpPr>
        <p:grpSpPr>
          <a:xfrm>
            <a:off x="2327029" y="4646299"/>
            <a:ext cx="7276977" cy="1458512"/>
            <a:chOff x="2327029" y="4646299"/>
            <a:chExt cx="7276977" cy="1458512"/>
          </a:xfrm>
        </p:grpSpPr>
        <p:cxnSp>
          <p:nvCxnSpPr>
            <p:cNvPr id="24" name="Bağlayıcı: Dirsek 23">
              <a:extLst>
                <a:ext uri="{FF2B5EF4-FFF2-40B4-BE49-F238E27FC236}">
                  <a16:creationId xmlns:a16="http://schemas.microsoft.com/office/drawing/2014/main" id="{F63F91F8-8390-434F-9261-E889B0AEF95A}"/>
                </a:ext>
              </a:extLst>
            </p:cNvPr>
            <p:cNvCxnSpPr>
              <a:cxnSpLocks/>
              <a:stCxn id="31" idx="2"/>
              <a:endCxn id="28" idx="2"/>
            </p:cNvCxnSpPr>
            <p:nvPr/>
          </p:nvCxnSpPr>
          <p:spPr>
            <a:xfrm rot="5400000">
              <a:off x="5513315" y="1460013"/>
              <a:ext cx="904406" cy="7276977"/>
            </a:xfrm>
            <a:prstGeom prst="bentConnector3">
              <a:avLst>
                <a:gd name="adj1" fmla="val 125276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Metin kutusu 36">
              <a:extLst>
                <a:ext uri="{FF2B5EF4-FFF2-40B4-BE49-F238E27FC236}">
                  <a16:creationId xmlns:a16="http://schemas.microsoft.com/office/drawing/2014/main" id="{B236AC7C-57C6-47DF-8AF7-7E1206F48ED1}"/>
                </a:ext>
              </a:extLst>
            </p:cNvPr>
            <p:cNvSpPr txBox="1"/>
            <p:nvPr/>
          </p:nvSpPr>
          <p:spPr>
            <a:xfrm>
              <a:off x="3778104" y="5827812"/>
              <a:ext cx="49777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1200" dirty="0" err="1"/>
                <a:t>Strict</a:t>
              </a:r>
              <a:r>
                <a:rPr lang="tr-TR" sz="1200" dirty="0"/>
                <a:t>-Transport-Security: </a:t>
              </a:r>
              <a:r>
                <a:rPr lang="tr-TR" sz="1200" dirty="0" err="1"/>
                <a:t>max-age</a:t>
              </a:r>
              <a:r>
                <a:rPr lang="tr-TR" sz="1200" dirty="0"/>
                <a:t>=31556926;inculudeSubDomains;preload</a:t>
              </a:r>
            </a:p>
          </p:txBody>
        </p:sp>
      </p:grpSp>
      <p:grpSp>
        <p:nvGrpSpPr>
          <p:cNvPr id="4" name="Grup 3">
            <a:extLst>
              <a:ext uri="{FF2B5EF4-FFF2-40B4-BE49-F238E27FC236}">
                <a16:creationId xmlns:a16="http://schemas.microsoft.com/office/drawing/2014/main" id="{0FF21910-6D14-4C39-B789-FD4D94034933}"/>
              </a:ext>
            </a:extLst>
          </p:cNvPr>
          <p:cNvGrpSpPr/>
          <p:nvPr/>
        </p:nvGrpSpPr>
        <p:grpSpPr>
          <a:xfrm>
            <a:off x="2938444" y="4034973"/>
            <a:ext cx="2105712" cy="818302"/>
            <a:chOff x="2938444" y="4034973"/>
            <a:chExt cx="2105712" cy="818302"/>
          </a:xfrm>
        </p:grpSpPr>
        <p:cxnSp>
          <p:nvCxnSpPr>
            <p:cNvPr id="17" name="Düz Ok Bağlayıcısı 16">
              <a:extLst>
                <a:ext uri="{FF2B5EF4-FFF2-40B4-BE49-F238E27FC236}">
                  <a16:creationId xmlns:a16="http://schemas.microsoft.com/office/drawing/2014/main" id="{1F0DEC14-D390-47EB-86A3-A41468060A46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V="1">
              <a:off x="2938444" y="4034973"/>
              <a:ext cx="2105712" cy="81830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Metin kutusu 21">
              <a:extLst>
                <a:ext uri="{FF2B5EF4-FFF2-40B4-BE49-F238E27FC236}">
                  <a16:creationId xmlns:a16="http://schemas.microsoft.com/office/drawing/2014/main" id="{C7E985EC-B3A2-45FE-B021-74BAC8BE8FFF}"/>
                </a:ext>
              </a:extLst>
            </p:cNvPr>
            <p:cNvSpPr txBox="1"/>
            <p:nvPr/>
          </p:nvSpPr>
          <p:spPr>
            <a:xfrm rot="20372399">
              <a:off x="3072425" y="4219201"/>
              <a:ext cx="15693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1200" dirty="0"/>
                <a:t>http://obs.mu.edu.tr</a:t>
              </a:r>
            </a:p>
          </p:txBody>
        </p:sp>
      </p:grpSp>
      <p:sp>
        <p:nvSpPr>
          <p:cNvPr id="10" name="Veri Yer Tutucusu 9">
            <a:extLst>
              <a:ext uri="{FF2B5EF4-FFF2-40B4-BE49-F238E27FC236}">
                <a16:creationId xmlns:a16="http://schemas.microsoft.com/office/drawing/2014/main" id="{4062511C-CE08-461F-9784-B5617420F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12" name="Alt Bilgi Yer Tutucusu 11">
            <a:extLst>
              <a:ext uri="{FF2B5EF4-FFF2-40B4-BE49-F238E27FC236}">
                <a16:creationId xmlns:a16="http://schemas.microsoft.com/office/drawing/2014/main" id="{967AFA28-CDA9-4CBC-9CE4-59A42ACA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14" name="Slayt Numarası Yer Tutucusu 13">
            <a:extLst>
              <a:ext uri="{FF2B5EF4-FFF2-40B4-BE49-F238E27FC236}">
                <a16:creationId xmlns:a16="http://schemas.microsoft.com/office/drawing/2014/main" id="{1E1BA77B-E78E-4DC1-AA2D-0DFE3E4C3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10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65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082074D3-0CA5-4D77-B489-3D6484622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7677A784-C73C-4453-A9AE-3AC2F3853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>
                <a:latin typeface="Montserrat Medium" panose="00000600000000000000" pitchFamily="50" charset="-94"/>
              </a:rPr>
              <a:t>Attack </a:t>
            </a:r>
            <a:r>
              <a:rPr lang="tr-TR" sz="3600" dirty="0" err="1">
                <a:latin typeface="Montserrat Medium" panose="00000600000000000000" pitchFamily="50" charset="-94"/>
              </a:rPr>
              <a:t>Types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E2D7F9C-641A-42B8-941B-1FDC2B81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dirty="0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8907167-98A2-48D6-B7D8-3B81E6FDB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31A2489-C5DF-4CEE-A36A-52D8B7C98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11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5" name="Grafik 14" descr="Kullanıcı düz dolguyla">
            <a:extLst>
              <a:ext uri="{FF2B5EF4-FFF2-40B4-BE49-F238E27FC236}">
                <a16:creationId xmlns:a16="http://schemas.microsoft.com/office/drawing/2014/main" id="{E0E30A55-35DB-4FF1-81F1-D88DFDE12A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55343" y="2653248"/>
            <a:ext cx="843397" cy="843397"/>
          </a:xfrm>
          <a:prstGeom prst="rect">
            <a:avLst/>
          </a:prstGeom>
        </p:spPr>
      </p:pic>
      <p:pic>
        <p:nvPicPr>
          <p:cNvPr id="16" name="Grafik 15" descr="İnternet düz dolguyla">
            <a:extLst>
              <a:ext uri="{FF2B5EF4-FFF2-40B4-BE49-F238E27FC236}">
                <a16:creationId xmlns:a16="http://schemas.microsoft.com/office/drawing/2014/main" id="{A70E6C3C-73DE-4044-9445-05772A350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82815" y="2471119"/>
            <a:ext cx="1222829" cy="1222829"/>
          </a:xfrm>
          <a:prstGeom prst="rect">
            <a:avLst/>
          </a:prstGeom>
        </p:spPr>
      </p:pic>
      <p:pic>
        <p:nvPicPr>
          <p:cNvPr id="17" name="Grafik 16" descr="Sunucu düz dolguyla">
            <a:extLst>
              <a:ext uri="{FF2B5EF4-FFF2-40B4-BE49-F238E27FC236}">
                <a16:creationId xmlns:a16="http://schemas.microsoft.com/office/drawing/2014/main" id="{E7776996-3DD3-48D0-8227-0E47BD8392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72529" y="2418959"/>
            <a:ext cx="1222829" cy="1222829"/>
          </a:xfrm>
          <a:prstGeom prst="rect">
            <a:avLst/>
          </a:prstGeom>
        </p:spPr>
      </p:pic>
      <p:sp>
        <p:nvSpPr>
          <p:cNvPr id="18" name="Metin kutusu 17">
            <a:extLst>
              <a:ext uri="{FF2B5EF4-FFF2-40B4-BE49-F238E27FC236}">
                <a16:creationId xmlns:a16="http://schemas.microsoft.com/office/drawing/2014/main" id="{26DF6498-7397-49B3-B8D0-C723D6C1E931}"/>
              </a:ext>
            </a:extLst>
          </p:cNvPr>
          <p:cNvSpPr txBox="1"/>
          <p:nvPr/>
        </p:nvSpPr>
        <p:spPr>
          <a:xfrm>
            <a:off x="8770738" y="3494765"/>
            <a:ext cx="12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/>
              <a:t>Web Server</a:t>
            </a:r>
          </a:p>
        </p:txBody>
      </p:sp>
      <p:grpSp>
        <p:nvGrpSpPr>
          <p:cNvPr id="51" name="Grup 50">
            <a:extLst>
              <a:ext uri="{FF2B5EF4-FFF2-40B4-BE49-F238E27FC236}">
                <a16:creationId xmlns:a16="http://schemas.microsoft.com/office/drawing/2014/main" id="{F493D6AE-6C5A-4F58-9369-E30084203BCB}"/>
              </a:ext>
            </a:extLst>
          </p:cNvPr>
          <p:cNvGrpSpPr/>
          <p:nvPr/>
        </p:nvGrpSpPr>
        <p:grpSpPr>
          <a:xfrm>
            <a:off x="5590492" y="4368253"/>
            <a:ext cx="1325562" cy="1325562"/>
            <a:chOff x="5590492" y="4368253"/>
            <a:chExt cx="1325562" cy="1325562"/>
          </a:xfrm>
        </p:grpSpPr>
        <p:pic>
          <p:nvPicPr>
            <p:cNvPr id="20" name="Grafik 19" descr="Programcı dişi düz dolguyla">
              <a:extLst>
                <a:ext uri="{FF2B5EF4-FFF2-40B4-BE49-F238E27FC236}">
                  <a16:creationId xmlns:a16="http://schemas.microsoft.com/office/drawing/2014/main" id="{D65BBFC5-67BD-4A3A-BBC6-AEA12AF94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590492" y="4368253"/>
              <a:ext cx="1325562" cy="1325562"/>
            </a:xfrm>
            <a:prstGeom prst="rect">
              <a:avLst/>
            </a:prstGeom>
          </p:spPr>
        </p:pic>
        <p:sp>
          <p:nvSpPr>
            <p:cNvPr id="21" name="Dikdörtgen 20">
              <a:extLst>
                <a:ext uri="{FF2B5EF4-FFF2-40B4-BE49-F238E27FC236}">
                  <a16:creationId xmlns:a16="http://schemas.microsoft.com/office/drawing/2014/main" id="{311DAFC0-8B70-4186-B522-C36D6178F026}"/>
                </a:ext>
              </a:extLst>
            </p:cNvPr>
            <p:cNvSpPr/>
            <p:nvPr/>
          </p:nvSpPr>
          <p:spPr>
            <a:xfrm>
              <a:off x="6064590" y="4847771"/>
              <a:ext cx="377371" cy="12954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r-TR"/>
            </a:p>
          </p:txBody>
        </p:sp>
      </p:grpSp>
      <p:cxnSp>
        <p:nvCxnSpPr>
          <p:cNvPr id="23" name="Düz Ok Bağlayıcısı 22">
            <a:extLst>
              <a:ext uri="{FF2B5EF4-FFF2-40B4-BE49-F238E27FC236}">
                <a16:creationId xmlns:a16="http://schemas.microsoft.com/office/drawing/2014/main" id="{1D9B3C94-AE59-4A7C-8787-3962AEFBF848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3605644" y="3030374"/>
            <a:ext cx="5166885" cy="5216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Metin kutusu 41">
            <a:extLst>
              <a:ext uri="{FF2B5EF4-FFF2-40B4-BE49-F238E27FC236}">
                <a16:creationId xmlns:a16="http://schemas.microsoft.com/office/drawing/2014/main" id="{200E413B-A966-4EB2-B481-B789AE866E89}"/>
              </a:ext>
            </a:extLst>
          </p:cNvPr>
          <p:cNvSpPr txBox="1"/>
          <p:nvPr/>
        </p:nvSpPr>
        <p:spPr>
          <a:xfrm>
            <a:off x="5761343" y="5598596"/>
            <a:ext cx="983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Attacker</a:t>
            </a:r>
            <a:endParaRPr lang="tr-TR" b="1" dirty="0"/>
          </a:p>
        </p:txBody>
      </p:sp>
      <p:pic>
        <p:nvPicPr>
          <p:cNvPr id="44" name="Grafik 43" descr="Kapat düz dolguyla">
            <a:extLst>
              <a:ext uri="{FF2B5EF4-FFF2-40B4-BE49-F238E27FC236}">
                <a16:creationId xmlns:a16="http://schemas.microsoft.com/office/drawing/2014/main" id="{2BE95ED0-1D27-44CA-979C-0FF8FBD4641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938540" y="2732194"/>
            <a:ext cx="629469" cy="629469"/>
          </a:xfrm>
          <a:prstGeom prst="rect">
            <a:avLst/>
          </a:prstGeom>
        </p:spPr>
      </p:pic>
      <p:sp>
        <p:nvSpPr>
          <p:cNvPr id="46" name="Metin kutusu 45">
            <a:extLst>
              <a:ext uri="{FF2B5EF4-FFF2-40B4-BE49-F238E27FC236}">
                <a16:creationId xmlns:a16="http://schemas.microsoft.com/office/drawing/2014/main" id="{115C3CF1-171D-4A36-AA41-C8B5FB7D860F}"/>
              </a:ext>
            </a:extLst>
          </p:cNvPr>
          <p:cNvSpPr txBox="1"/>
          <p:nvPr/>
        </p:nvSpPr>
        <p:spPr>
          <a:xfrm>
            <a:off x="2209740" y="3423268"/>
            <a:ext cx="1456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Website</a:t>
            </a:r>
            <a:r>
              <a:rPr lang="tr-TR" b="1" dirty="0"/>
              <a:t> User</a:t>
            </a:r>
          </a:p>
        </p:txBody>
      </p:sp>
      <p:sp>
        <p:nvSpPr>
          <p:cNvPr id="47" name="Metin kutusu 46">
            <a:extLst>
              <a:ext uri="{FF2B5EF4-FFF2-40B4-BE49-F238E27FC236}">
                <a16:creationId xmlns:a16="http://schemas.microsoft.com/office/drawing/2014/main" id="{1AA68199-77B5-4456-A8A9-A54BDB02C578}"/>
              </a:ext>
            </a:extLst>
          </p:cNvPr>
          <p:cNvSpPr txBox="1"/>
          <p:nvPr/>
        </p:nvSpPr>
        <p:spPr>
          <a:xfrm>
            <a:off x="4206780" y="1569951"/>
            <a:ext cx="3964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Man </a:t>
            </a:r>
            <a:r>
              <a:rPr lang="tr-TR" dirty="0" err="1"/>
              <a:t>In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Middle</a:t>
            </a:r>
            <a:r>
              <a:rPr lang="tr-TR" dirty="0"/>
              <a:t> / </a:t>
            </a:r>
            <a:r>
              <a:rPr lang="tr-TR" dirty="0" err="1"/>
              <a:t>Downgrade</a:t>
            </a:r>
            <a:r>
              <a:rPr lang="tr-TR" dirty="0"/>
              <a:t> Attack</a:t>
            </a:r>
          </a:p>
        </p:txBody>
      </p:sp>
      <p:grpSp>
        <p:nvGrpSpPr>
          <p:cNvPr id="53" name="Grup 52">
            <a:extLst>
              <a:ext uri="{FF2B5EF4-FFF2-40B4-BE49-F238E27FC236}">
                <a16:creationId xmlns:a16="http://schemas.microsoft.com/office/drawing/2014/main" id="{CD17BE70-6E92-473D-919F-EDDF0C82D73E}"/>
              </a:ext>
            </a:extLst>
          </p:cNvPr>
          <p:cNvGrpSpPr/>
          <p:nvPr/>
        </p:nvGrpSpPr>
        <p:grpSpPr>
          <a:xfrm>
            <a:off x="3667125" y="3447659"/>
            <a:ext cx="2085975" cy="1762516"/>
            <a:chOff x="3667125" y="3447659"/>
            <a:chExt cx="2085975" cy="1762516"/>
          </a:xfrm>
        </p:grpSpPr>
        <p:cxnSp>
          <p:nvCxnSpPr>
            <p:cNvPr id="29" name="Düz Ok Bağlayıcısı 28">
              <a:extLst>
                <a:ext uri="{FF2B5EF4-FFF2-40B4-BE49-F238E27FC236}">
                  <a16:creationId xmlns:a16="http://schemas.microsoft.com/office/drawing/2014/main" id="{3E4917AC-0138-408E-ACF8-607C60F9A70D}"/>
                </a:ext>
              </a:extLst>
            </p:cNvPr>
            <p:cNvCxnSpPr>
              <a:cxnSpLocks/>
            </p:cNvCxnSpPr>
            <p:nvPr/>
          </p:nvCxnSpPr>
          <p:spPr>
            <a:xfrm>
              <a:off x="3667125" y="3447659"/>
              <a:ext cx="2085975" cy="176251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8" name="Metin kutusu 47">
              <a:extLst>
                <a:ext uri="{FF2B5EF4-FFF2-40B4-BE49-F238E27FC236}">
                  <a16:creationId xmlns:a16="http://schemas.microsoft.com/office/drawing/2014/main" id="{2D72E2B8-DCD8-449C-8C85-937DBBA5DBCB}"/>
                </a:ext>
              </a:extLst>
            </p:cNvPr>
            <p:cNvSpPr txBox="1"/>
            <p:nvPr/>
          </p:nvSpPr>
          <p:spPr>
            <a:xfrm rot="2392021">
              <a:off x="4453902" y="4044043"/>
              <a:ext cx="684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b="1" dirty="0"/>
                <a:t>HTTP</a:t>
              </a:r>
            </a:p>
          </p:txBody>
        </p:sp>
      </p:grpSp>
      <p:grpSp>
        <p:nvGrpSpPr>
          <p:cNvPr id="54" name="Grup 53">
            <a:extLst>
              <a:ext uri="{FF2B5EF4-FFF2-40B4-BE49-F238E27FC236}">
                <a16:creationId xmlns:a16="http://schemas.microsoft.com/office/drawing/2014/main" id="{9D1FF011-E28A-4474-B973-FB6D7DECE146}"/>
              </a:ext>
            </a:extLst>
          </p:cNvPr>
          <p:cNvGrpSpPr/>
          <p:nvPr/>
        </p:nvGrpSpPr>
        <p:grpSpPr>
          <a:xfrm>
            <a:off x="6745202" y="3352801"/>
            <a:ext cx="2054111" cy="1885413"/>
            <a:chOff x="6745202" y="3352801"/>
            <a:chExt cx="2054111" cy="1885413"/>
          </a:xfrm>
        </p:grpSpPr>
        <p:cxnSp>
          <p:nvCxnSpPr>
            <p:cNvPr id="32" name="Düz Ok Bağlayıcısı 31">
              <a:extLst>
                <a:ext uri="{FF2B5EF4-FFF2-40B4-BE49-F238E27FC236}">
                  <a16:creationId xmlns:a16="http://schemas.microsoft.com/office/drawing/2014/main" id="{1703CEAF-426E-4B67-9003-B937C70B34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45202" y="3352801"/>
              <a:ext cx="2054111" cy="188541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9" name="Metin kutusu 48">
              <a:extLst>
                <a:ext uri="{FF2B5EF4-FFF2-40B4-BE49-F238E27FC236}">
                  <a16:creationId xmlns:a16="http://schemas.microsoft.com/office/drawing/2014/main" id="{EB69122E-2D36-48BA-B90D-7A3234D8248D}"/>
                </a:ext>
              </a:extLst>
            </p:cNvPr>
            <p:cNvSpPr txBox="1"/>
            <p:nvPr/>
          </p:nvSpPr>
          <p:spPr>
            <a:xfrm rot="19052848">
              <a:off x="7324702" y="3971109"/>
              <a:ext cx="841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b="1" dirty="0"/>
                <a:t>HTTPS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392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Resim 24">
            <a:extLst>
              <a:ext uri="{FF2B5EF4-FFF2-40B4-BE49-F238E27FC236}">
                <a16:creationId xmlns:a16="http://schemas.microsoft.com/office/drawing/2014/main" id="{4FEA18FE-B720-4A05-B9E6-434AFFA07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33162384-4D9E-4A79-8511-11B7FF89FEB5}"/>
              </a:ext>
            </a:extLst>
          </p:cNvPr>
          <p:cNvSpPr txBox="1">
            <a:spLocks/>
          </p:cNvSpPr>
          <p:nvPr/>
        </p:nvSpPr>
        <p:spPr>
          <a:xfrm>
            <a:off x="1115568" y="548640"/>
            <a:ext cx="10168128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Montserrat Medium" panose="00000600000000000000" pitchFamily="50" charset="-94"/>
              </a:rPr>
              <a:t>Agenda</a:t>
            </a:r>
            <a:endParaRPr lang="en-US" sz="4000" kern="1200" dirty="0">
              <a:solidFill>
                <a:schemeClr val="tx1"/>
              </a:solidFill>
              <a:latin typeface="Montserrat Medium" panose="00000600000000000000" pitchFamily="50" charset="-9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İçerik Yer Tutucusu 2">
            <a:extLst>
              <a:ext uri="{FF2B5EF4-FFF2-40B4-BE49-F238E27FC236}">
                <a16:creationId xmlns:a16="http://schemas.microsoft.com/office/drawing/2014/main" id="{FCCB1449-2EAF-4F10-8AFD-2729EF0649F9}"/>
              </a:ext>
            </a:extLst>
          </p:cNvPr>
          <p:cNvSpPr txBox="1">
            <a:spLocks/>
          </p:cNvSpPr>
          <p:nvPr/>
        </p:nvSpPr>
        <p:spPr>
          <a:xfrm>
            <a:off x="794222" y="2429691"/>
            <a:ext cx="10168128" cy="36950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What is http (Hypertext Transfer Protocol) ?</a:t>
            </a:r>
          </a:p>
          <a:p>
            <a:r>
              <a:rPr lang="en-US" sz="3200" dirty="0"/>
              <a:t>What is </a:t>
            </a:r>
            <a:r>
              <a:rPr lang="en-US" sz="3200" dirty="0" err="1"/>
              <a:t>HttpS</a:t>
            </a:r>
            <a:r>
              <a:rPr lang="en-US" sz="3200" dirty="0"/>
              <a:t> (Secure Http)</a:t>
            </a:r>
          </a:p>
          <a:p>
            <a:r>
              <a:rPr lang="en-US" sz="3200" dirty="0"/>
              <a:t>What is </a:t>
            </a:r>
            <a:r>
              <a:rPr lang="en-US" sz="3200" dirty="0" err="1"/>
              <a:t>ssl</a:t>
            </a:r>
            <a:r>
              <a:rPr lang="en-US" sz="3200" dirty="0"/>
              <a:t>/</a:t>
            </a:r>
            <a:r>
              <a:rPr lang="en-US" sz="3200" dirty="0" err="1"/>
              <a:t>tsl</a:t>
            </a:r>
            <a:r>
              <a:rPr lang="en-US" sz="3200" dirty="0"/>
              <a:t>?</a:t>
            </a:r>
          </a:p>
          <a:p>
            <a:r>
              <a:rPr lang="en-US" sz="3200" dirty="0"/>
              <a:t>Some Google </a:t>
            </a:r>
            <a:r>
              <a:rPr lang="en-US" sz="3200" dirty="0" err="1"/>
              <a:t>Improvments</a:t>
            </a:r>
            <a:endParaRPr lang="en-US" sz="3200" dirty="0"/>
          </a:p>
          <a:p>
            <a:r>
              <a:rPr lang="en-US" sz="3200" dirty="0"/>
              <a:t>What is HSTS? </a:t>
            </a:r>
          </a:p>
          <a:p>
            <a:r>
              <a:rPr lang="en-US" sz="3200" dirty="0"/>
              <a:t>Attack Types</a:t>
            </a:r>
          </a:p>
          <a:p>
            <a:r>
              <a:rPr lang="en-US" sz="3200" dirty="0"/>
              <a:t>Demos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19" name="Veri Yer Tutucusu 18">
            <a:extLst>
              <a:ext uri="{FF2B5EF4-FFF2-40B4-BE49-F238E27FC236}">
                <a16:creationId xmlns:a16="http://schemas.microsoft.com/office/drawing/2014/main" id="{F93E9A3E-B0F0-4486-B200-556BA5535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20" name="Alt Bilgi Yer Tutucusu 19">
            <a:extLst>
              <a:ext uri="{FF2B5EF4-FFF2-40B4-BE49-F238E27FC236}">
                <a16:creationId xmlns:a16="http://schemas.microsoft.com/office/drawing/2014/main" id="{E4CF6E8A-7756-4456-A065-5315EE263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21" name="Slayt Numarası Yer Tutucusu 20">
            <a:extLst>
              <a:ext uri="{FF2B5EF4-FFF2-40B4-BE49-F238E27FC236}">
                <a16:creationId xmlns:a16="http://schemas.microsoft.com/office/drawing/2014/main" id="{D7F9EF45-C727-46F9-9930-B97F2CCC4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2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860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Resim 15">
            <a:extLst>
              <a:ext uri="{FF2B5EF4-FFF2-40B4-BE49-F238E27FC236}">
                <a16:creationId xmlns:a16="http://schemas.microsoft.com/office/drawing/2014/main" id="{FE3A9832-60DB-438E-A9A8-F855C25CE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91185711-1212-4152-B42C-0A267D2AB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609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latin typeface="Montserrat Medium" panose="00000600000000000000" pitchFamily="50" charset="-94"/>
              </a:rPr>
              <a:t>What is </a:t>
            </a:r>
            <a:r>
              <a:rPr lang="tr-TR" sz="3600">
                <a:latin typeface="Montserrat Medium" panose="00000600000000000000" pitchFamily="50" charset="-94"/>
              </a:rPr>
              <a:t>h</a:t>
            </a:r>
            <a:r>
              <a:rPr lang="en-US" sz="3600">
                <a:latin typeface="Montserrat Medium" panose="00000600000000000000" pitchFamily="50" charset="-94"/>
              </a:rPr>
              <a:t>ttp</a:t>
            </a:r>
            <a:r>
              <a:rPr lang="tr-TR" sz="3600">
                <a:latin typeface="Montserrat Medium" panose="00000600000000000000" pitchFamily="50" charset="-94"/>
              </a:rPr>
              <a:t> (Hypertext Transfer Protocol) ?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E0EB522-B445-4F68-A2B3-3A5D6625F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protocol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is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viewing</a:t>
            </a:r>
            <a:r>
              <a:rPr lang="tr-TR" dirty="0"/>
              <a:t> web </a:t>
            </a:r>
            <a:r>
              <a:rPr lang="tr-TR" dirty="0" err="1"/>
              <a:t>pages</a:t>
            </a:r>
            <a:r>
              <a:rPr lang="tr-TR" dirty="0"/>
              <a:t>.</a:t>
            </a:r>
          </a:p>
          <a:p>
            <a:r>
              <a:rPr lang="en-US" dirty="0"/>
              <a:t>In its simplest form, it is a bridge that provides data flow between the server and our browser.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In</a:t>
            </a:r>
            <a:r>
              <a:rPr lang="tr-TR" dirty="0"/>
              <a:t> </a:t>
            </a:r>
            <a:r>
              <a:rPr lang="tr-TR" dirty="0" err="1"/>
              <a:t>standard</a:t>
            </a:r>
            <a:r>
              <a:rPr lang="tr-TR" dirty="0"/>
              <a:t> HTTP , </a:t>
            </a:r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information</a:t>
            </a:r>
            <a:r>
              <a:rPr lang="tr-TR" dirty="0"/>
              <a:t> is sent in </a:t>
            </a:r>
            <a:r>
              <a:rPr lang="tr-TR" dirty="0" err="1"/>
              <a:t>clear</a:t>
            </a:r>
            <a:r>
              <a:rPr lang="tr-TR" dirty="0"/>
              <a:t> </a:t>
            </a:r>
            <a:r>
              <a:rPr lang="tr-TR" dirty="0" err="1"/>
              <a:t>text</a:t>
            </a:r>
            <a:r>
              <a:rPr lang="tr-TR" b="1" i="1" dirty="0"/>
              <a:t>.</a:t>
            </a:r>
          </a:p>
          <a:p>
            <a:r>
              <a:rPr lang="tr-TR" dirty="0" err="1"/>
              <a:t>Vulnerable</a:t>
            </a:r>
            <a:endParaRPr lang="tr-TR" dirty="0"/>
          </a:p>
          <a:p>
            <a:r>
              <a:rPr lang="tr-TR" dirty="0"/>
              <a:t>can be </a:t>
            </a:r>
            <a:r>
              <a:rPr lang="tr-TR" dirty="0" err="1"/>
              <a:t>tracable</a:t>
            </a:r>
            <a:r>
              <a:rPr lang="tr-TR" dirty="0"/>
              <a:t>.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E134BCB-BBBF-404A-9278-06A5BD157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BDA871D-0419-4635-8394-4A7657432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F1F6476-97E0-4D72-8B70-31F0B61D1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3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599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Resim 11">
            <a:extLst>
              <a:ext uri="{FF2B5EF4-FFF2-40B4-BE49-F238E27FC236}">
                <a16:creationId xmlns:a16="http://schemas.microsoft.com/office/drawing/2014/main" id="{9B8024BE-5EE5-43CC-987D-3B8243B93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8409CA7D-3128-4F18-8BBB-6D7E5B82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06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dirty="0">
                <a:latin typeface="Montserrat Medium" panose="00000600000000000000" pitchFamily="50" charset="-94"/>
              </a:rPr>
              <a:t> is </a:t>
            </a:r>
            <a:r>
              <a:rPr lang="tr-TR" dirty="0" err="1">
                <a:latin typeface="Montserrat Medium" panose="00000600000000000000" pitchFamily="50" charset="-94"/>
              </a:rPr>
              <a:t>HttpS</a:t>
            </a:r>
            <a:r>
              <a:rPr lang="tr-TR" dirty="0">
                <a:latin typeface="Montserrat Medium" panose="00000600000000000000" pitchFamily="50" charset="-94"/>
              </a:rPr>
              <a:t> (</a:t>
            </a:r>
            <a:r>
              <a:rPr lang="tr-TR" dirty="0" err="1">
                <a:latin typeface="Montserrat Medium" panose="00000600000000000000" pitchFamily="50" charset="-94"/>
              </a:rPr>
              <a:t>Secure</a:t>
            </a:r>
            <a:r>
              <a:rPr lang="tr-TR" dirty="0">
                <a:latin typeface="Montserrat Medium" panose="00000600000000000000" pitchFamily="50" charset="-94"/>
              </a:rPr>
              <a:t> Http) 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802EDE-1E58-43BB-920D-82E1F826C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This</a:t>
            </a:r>
            <a:r>
              <a:rPr lang="tr-TR" dirty="0"/>
              <a:t> is a http </a:t>
            </a:r>
            <a:r>
              <a:rPr lang="tr-TR" dirty="0" err="1"/>
              <a:t>with</a:t>
            </a:r>
            <a:r>
              <a:rPr lang="tr-TR" dirty="0"/>
              <a:t> a </a:t>
            </a:r>
            <a:r>
              <a:rPr lang="tr-TR" dirty="0" err="1"/>
              <a:t>security</a:t>
            </a:r>
            <a:r>
              <a:rPr lang="tr-TR" dirty="0"/>
              <a:t> </a:t>
            </a:r>
            <a:r>
              <a:rPr lang="tr-TR" dirty="0" err="1"/>
              <a:t>feature</a:t>
            </a:r>
            <a:r>
              <a:rPr lang="tr-TR" dirty="0"/>
              <a:t>.</a:t>
            </a:r>
          </a:p>
          <a:p>
            <a:r>
              <a:rPr lang="tr-TR" dirty="0" err="1"/>
              <a:t>Encrypts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data </a:t>
            </a:r>
            <a:r>
              <a:rPr lang="tr-TR" dirty="0" err="1"/>
              <a:t>that</a:t>
            </a:r>
            <a:r>
              <a:rPr lang="tr-TR" dirty="0"/>
              <a:t> is </a:t>
            </a:r>
            <a:r>
              <a:rPr lang="tr-TR" dirty="0" err="1"/>
              <a:t>being</a:t>
            </a:r>
            <a:r>
              <a:rPr lang="tr-TR" dirty="0"/>
              <a:t> </a:t>
            </a:r>
            <a:r>
              <a:rPr lang="tr-TR" dirty="0" err="1"/>
              <a:t>retrieved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HTTP.</a:t>
            </a:r>
          </a:p>
          <a:p>
            <a:endParaRPr lang="tr-TR" dirty="0"/>
          </a:p>
          <a:p>
            <a:r>
              <a:rPr lang="tr-TR" dirty="0" err="1"/>
              <a:t>Uses</a:t>
            </a:r>
            <a:r>
              <a:rPr lang="tr-TR" dirty="0"/>
              <a:t> </a:t>
            </a:r>
            <a:r>
              <a:rPr lang="tr-TR" dirty="0" err="1"/>
              <a:t>encryption</a:t>
            </a:r>
            <a:r>
              <a:rPr lang="tr-TR" dirty="0"/>
              <a:t> </a:t>
            </a:r>
            <a:r>
              <a:rPr lang="tr-TR" dirty="0" err="1"/>
              <a:t>protocol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scramble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data </a:t>
            </a:r>
            <a:r>
              <a:rPr lang="tr-TR" dirty="0" err="1"/>
              <a:t>that’s</a:t>
            </a:r>
            <a:r>
              <a:rPr lang="tr-TR" dirty="0"/>
              <a:t> </a:t>
            </a:r>
            <a:r>
              <a:rPr lang="tr-TR" dirty="0" err="1"/>
              <a:t>being</a:t>
            </a:r>
            <a:r>
              <a:rPr lang="tr-TR" dirty="0"/>
              <a:t> </a:t>
            </a:r>
            <a:r>
              <a:rPr lang="tr-TR" dirty="0" err="1"/>
              <a:t>transferred</a:t>
            </a:r>
            <a:r>
              <a:rPr lang="tr-TR" dirty="0"/>
              <a:t>.</a:t>
            </a:r>
          </a:p>
          <a:p>
            <a:endParaRPr lang="tr-TR" dirty="0"/>
          </a:p>
          <a:p>
            <a:r>
              <a:rPr lang="tr-TR" dirty="0"/>
              <a:t>Http + SSL/TSL = </a:t>
            </a:r>
            <a:r>
              <a:rPr lang="tr-TR" dirty="0" err="1"/>
              <a:t>HttpS</a:t>
            </a:r>
            <a:endParaRPr lang="tr-TR" dirty="0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8F1274A-2867-4D12-8F69-BB5BBE6A3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7E1F1F9-3E29-4016-8369-4FC667036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73DADE9-F298-41A4-ABD7-405953D8B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4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64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Resim 19">
            <a:extLst>
              <a:ext uri="{FF2B5EF4-FFF2-40B4-BE49-F238E27FC236}">
                <a16:creationId xmlns:a16="http://schemas.microsoft.com/office/drawing/2014/main" id="{D5BE3AA6-23A4-4EBC-926C-A83947FC9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763CCF-8168-4A13-B673-734D23C6C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546"/>
            <a:ext cx="10515600" cy="1881553"/>
          </a:xfrm>
        </p:spPr>
        <p:txBody>
          <a:bodyPr>
            <a:normAutofit/>
          </a:bodyPr>
          <a:lstStyle/>
          <a:p>
            <a:r>
              <a:rPr lang="en-US" dirty="0"/>
              <a:t>It is an encryption protocol designed to provide secure communication.</a:t>
            </a:r>
            <a:endParaRPr lang="tr-TR" dirty="0"/>
          </a:p>
          <a:p>
            <a:r>
              <a:rPr lang="tr-TR" dirty="0"/>
              <a:t>An </a:t>
            </a:r>
            <a:r>
              <a:rPr lang="tr-TR" dirty="0" err="1"/>
              <a:t>SSl</a:t>
            </a:r>
            <a:r>
              <a:rPr lang="tr-TR" dirty="0"/>
              <a:t> </a:t>
            </a:r>
            <a:r>
              <a:rPr lang="tr-TR" dirty="0" err="1"/>
              <a:t>certificate</a:t>
            </a:r>
            <a:r>
              <a:rPr lang="tr-TR" dirty="0"/>
              <a:t> is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autenticate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identity</a:t>
            </a:r>
            <a:r>
              <a:rPr lang="tr-TR" dirty="0"/>
              <a:t> of </a:t>
            </a:r>
            <a:r>
              <a:rPr lang="tr-TR" dirty="0" err="1"/>
              <a:t>webstite</a:t>
            </a:r>
            <a:r>
              <a:rPr lang="tr-TR" dirty="0"/>
              <a:t>.</a:t>
            </a:r>
          </a:p>
        </p:txBody>
      </p:sp>
      <p:pic>
        <p:nvPicPr>
          <p:cNvPr id="5" name="Grafik 4" descr="Bilgisayar düz dolguyla">
            <a:extLst>
              <a:ext uri="{FF2B5EF4-FFF2-40B4-BE49-F238E27FC236}">
                <a16:creationId xmlns:a16="http://schemas.microsoft.com/office/drawing/2014/main" id="{E9F6F930-D5DE-4BCE-8971-43340A99AE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3122" y="4561200"/>
            <a:ext cx="1716505" cy="1716505"/>
          </a:xfrm>
          <a:prstGeom prst="rect">
            <a:avLst/>
          </a:prstGeom>
        </p:spPr>
      </p:pic>
      <p:pic>
        <p:nvPicPr>
          <p:cNvPr id="7" name="Grafik 6" descr="Bulut ana hat">
            <a:extLst>
              <a:ext uri="{FF2B5EF4-FFF2-40B4-BE49-F238E27FC236}">
                <a16:creationId xmlns:a16="http://schemas.microsoft.com/office/drawing/2014/main" id="{474A17A3-AD39-4F63-8E39-37B5744971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35440" y="4478675"/>
            <a:ext cx="1881554" cy="1881554"/>
          </a:xfrm>
          <a:prstGeom prst="rect">
            <a:avLst/>
          </a:prstGeom>
        </p:spPr>
      </p:pic>
      <p:pic>
        <p:nvPicPr>
          <p:cNvPr id="9" name="Grafik 8" descr="Sunucu düz dolguyla">
            <a:extLst>
              <a:ext uri="{FF2B5EF4-FFF2-40B4-BE49-F238E27FC236}">
                <a16:creationId xmlns:a16="http://schemas.microsoft.com/office/drawing/2014/main" id="{FA56ED27-F4C7-49D2-B0F3-F9A5640850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25253" y="4679201"/>
            <a:ext cx="1480501" cy="1480501"/>
          </a:xfrm>
          <a:prstGeom prst="rect">
            <a:avLst/>
          </a:prstGeom>
        </p:spPr>
      </p:pic>
      <p:cxnSp>
        <p:nvCxnSpPr>
          <p:cNvPr id="11" name="Düz Bağlayıcı 10">
            <a:extLst>
              <a:ext uri="{FF2B5EF4-FFF2-40B4-BE49-F238E27FC236}">
                <a16:creationId xmlns:a16="http://schemas.microsoft.com/office/drawing/2014/main" id="{D24B6640-0D7A-40B8-BF6C-5FAD5161C2F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3089627" y="5419452"/>
            <a:ext cx="164581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Düz Bağlayıcı 18">
            <a:extLst>
              <a:ext uri="{FF2B5EF4-FFF2-40B4-BE49-F238E27FC236}">
                <a16:creationId xmlns:a16="http://schemas.microsoft.com/office/drawing/2014/main" id="{6272C1E1-3221-48A7-BC50-811AC077A681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6616994" y="5419452"/>
            <a:ext cx="20082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Konuşma Balonu: Köşeleri Yuvarlanmış Dikdörtgen 20">
            <a:extLst>
              <a:ext uri="{FF2B5EF4-FFF2-40B4-BE49-F238E27FC236}">
                <a16:creationId xmlns:a16="http://schemas.microsoft.com/office/drawing/2014/main" id="{9535D2C0-8C46-4866-A2A1-22E3AE8F3A0A}"/>
              </a:ext>
            </a:extLst>
          </p:cNvPr>
          <p:cNvSpPr/>
          <p:nvPr/>
        </p:nvSpPr>
        <p:spPr>
          <a:xfrm>
            <a:off x="2943109" y="3586584"/>
            <a:ext cx="1881554" cy="1080653"/>
          </a:xfrm>
          <a:prstGeom prst="wedgeRoundRectCallout">
            <a:avLst>
              <a:gd name="adj1" fmla="val -38045"/>
              <a:gd name="adj2" fmla="val 836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dirty="0"/>
              <a:t>Web Browser</a:t>
            </a:r>
            <a:r>
              <a:rPr lang="tr-TR" dirty="0"/>
              <a:t>: </a:t>
            </a:r>
          </a:p>
          <a:p>
            <a:pPr algn="ctr"/>
            <a:r>
              <a:rPr lang="tr-TR" dirty="0"/>
              <a:t>Server </a:t>
            </a:r>
            <a:r>
              <a:rPr lang="tr-TR" dirty="0" err="1"/>
              <a:t>Identify</a:t>
            </a:r>
            <a:r>
              <a:rPr lang="tr-TR" dirty="0"/>
              <a:t> Yourself</a:t>
            </a:r>
          </a:p>
        </p:txBody>
      </p:sp>
      <p:sp>
        <p:nvSpPr>
          <p:cNvPr id="22" name="Konuşma Balonu: Köşeleri Yuvarlanmış Dikdörtgen 21">
            <a:extLst>
              <a:ext uri="{FF2B5EF4-FFF2-40B4-BE49-F238E27FC236}">
                <a16:creationId xmlns:a16="http://schemas.microsoft.com/office/drawing/2014/main" id="{2CAFA63B-95C6-43F1-93DA-2EF962B8FEC1}"/>
              </a:ext>
            </a:extLst>
          </p:cNvPr>
          <p:cNvSpPr/>
          <p:nvPr/>
        </p:nvSpPr>
        <p:spPr>
          <a:xfrm>
            <a:off x="6832922" y="3586584"/>
            <a:ext cx="1881554" cy="1104096"/>
          </a:xfrm>
          <a:prstGeom prst="wedgeRoundRectCallout">
            <a:avLst>
              <a:gd name="adj1" fmla="val 46721"/>
              <a:gd name="adj2" fmla="val 8389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dirty="0"/>
              <a:t>Web Server</a:t>
            </a:r>
            <a:r>
              <a:rPr lang="tr-TR" dirty="0"/>
              <a:t>:</a:t>
            </a:r>
          </a:p>
          <a:p>
            <a:pPr algn="ctr"/>
            <a:r>
              <a:rPr lang="tr-TR" dirty="0" err="1"/>
              <a:t>Look</a:t>
            </a:r>
            <a:r>
              <a:rPr lang="tr-TR" dirty="0"/>
              <a:t> At My </a:t>
            </a:r>
            <a:r>
              <a:rPr lang="tr-TR" dirty="0" err="1"/>
              <a:t>certificate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prove</a:t>
            </a:r>
            <a:r>
              <a:rPr lang="tr-TR" dirty="0"/>
              <a:t>  </a:t>
            </a:r>
            <a:r>
              <a:rPr lang="tr-TR" dirty="0" err="1"/>
              <a:t>my</a:t>
            </a:r>
            <a:r>
              <a:rPr lang="tr-TR" dirty="0"/>
              <a:t> ID</a:t>
            </a:r>
          </a:p>
        </p:txBody>
      </p:sp>
      <p:pic>
        <p:nvPicPr>
          <p:cNvPr id="26" name="Grafik 25" descr="Diploma düz dolguyla">
            <a:extLst>
              <a:ext uri="{FF2B5EF4-FFF2-40B4-BE49-F238E27FC236}">
                <a16:creationId xmlns:a16="http://schemas.microsoft.com/office/drawing/2014/main" id="{6CB057B3-7679-40F9-8D72-24429663370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05607" y="4967991"/>
            <a:ext cx="914400" cy="914400"/>
          </a:xfrm>
          <a:prstGeom prst="rect">
            <a:avLst/>
          </a:prstGeom>
        </p:spPr>
      </p:pic>
      <p:sp>
        <p:nvSpPr>
          <p:cNvPr id="27" name="Konuşma Balonu: Köşeleri Yuvarlanmış Dikdörtgen 26">
            <a:extLst>
              <a:ext uri="{FF2B5EF4-FFF2-40B4-BE49-F238E27FC236}">
                <a16:creationId xmlns:a16="http://schemas.microsoft.com/office/drawing/2014/main" id="{E60D16E0-4DEA-4DAF-A998-F855B8D4EB59}"/>
              </a:ext>
            </a:extLst>
          </p:cNvPr>
          <p:cNvSpPr/>
          <p:nvPr/>
        </p:nvSpPr>
        <p:spPr>
          <a:xfrm>
            <a:off x="2936598" y="3595900"/>
            <a:ext cx="1881554" cy="1080653"/>
          </a:xfrm>
          <a:prstGeom prst="wedgeRoundRectCallout">
            <a:avLst>
              <a:gd name="adj1" fmla="val -38045"/>
              <a:gd name="adj2" fmla="val 836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dirty="0"/>
              <a:t>Web Browser</a:t>
            </a:r>
            <a:r>
              <a:rPr lang="tr-TR" dirty="0"/>
              <a:t>: Ok I </a:t>
            </a:r>
            <a:r>
              <a:rPr lang="tr-TR" dirty="0" err="1"/>
              <a:t>looks</a:t>
            </a:r>
            <a:r>
              <a:rPr lang="tr-TR" dirty="0"/>
              <a:t> </a:t>
            </a:r>
            <a:r>
              <a:rPr lang="tr-TR" dirty="0" err="1"/>
              <a:t>good</a:t>
            </a:r>
            <a:r>
              <a:rPr lang="tr-TR" dirty="0"/>
              <a:t>.</a:t>
            </a:r>
          </a:p>
          <a:p>
            <a:pPr algn="ctr"/>
            <a:r>
              <a:rPr lang="tr-TR" dirty="0"/>
              <a:t>I can </a:t>
            </a:r>
            <a:r>
              <a:rPr lang="tr-TR" dirty="0" err="1"/>
              <a:t>trust</a:t>
            </a:r>
            <a:r>
              <a:rPr lang="tr-TR" dirty="0"/>
              <a:t> </a:t>
            </a:r>
            <a:r>
              <a:rPr lang="tr-TR" dirty="0" err="1"/>
              <a:t>you</a:t>
            </a:r>
            <a:r>
              <a:rPr lang="tr-TR" dirty="0"/>
              <a:t>.</a:t>
            </a:r>
          </a:p>
        </p:txBody>
      </p:sp>
      <p:pic>
        <p:nvPicPr>
          <p:cNvPr id="32" name="Grafik 31" descr="Kilitle düz dolguyla">
            <a:extLst>
              <a:ext uri="{FF2B5EF4-FFF2-40B4-BE49-F238E27FC236}">
                <a16:creationId xmlns:a16="http://schemas.microsoft.com/office/drawing/2014/main" id="{4881256A-792B-437E-AC52-9050D75F5D4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954017" y="4933722"/>
            <a:ext cx="914400" cy="914400"/>
          </a:xfrm>
          <a:prstGeom prst="rect">
            <a:avLst/>
          </a:prstGeom>
        </p:spPr>
      </p:pic>
      <p:pic>
        <p:nvPicPr>
          <p:cNvPr id="33" name="Grafik 32" descr="Kilitle düz dolguyla">
            <a:extLst>
              <a:ext uri="{FF2B5EF4-FFF2-40B4-BE49-F238E27FC236}">
                <a16:creationId xmlns:a16="http://schemas.microsoft.com/office/drawing/2014/main" id="{A2E1A7F8-EB95-4235-B191-272BFAACE07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946029" y="4911908"/>
            <a:ext cx="914400" cy="91440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8B35C428-ACDC-4CBB-AFC1-6250A5209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468"/>
            <a:ext cx="10515600" cy="1325563"/>
          </a:xfrm>
        </p:spPr>
        <p:txBody>
          <a:bodyPr/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dirty="0">
                <a:latin typeface="Montserrat Medium" panose="00000600000000000000" pitchFamily="50" charset="-94"/>
              </a:rPr>
              <a:t> is </a:t>
            </a:r>
            <a:r>
              <a:rPr lang="tr-TR" dirty="0" err="1">
                <a:latin typeface="Montserrat Medium" panose="00000600000000000000" pitchFamily="50" charset="-94"/>
              </a:rPr>
              <a:t>Ssl</a:t>
            </a:r>
            <a:r>
              <a:rPr lang="tr-TR" dirty="0">
                <a:latin typeface="Montserrat Medium" panose="00000600000000000000" pitchFamily="50" charset="-94"/>
              </a:rPr>
              <a:t> / </a:t>
            </a:r>
            <a:r>
              <a:rPr lang="tr-TR" dirty="0" err="1">
                <a:latin typeface="Montserrat Medium" panose="00000600000000000000" pitchFamily="50" charset="-94"/>
              </a:rPr>
              <a:t>Tsl</a:t>
            </a:r>
            <a:r>
              <a:rPr lang="tr-TR" dirty="0">
                <a:latin typeface="Montserrat Medium" panose="00000600000000000000" pitchFamily="50" charset="-94"/>
              </a:rPr>
              <a:t>?</a:t>
            </a:r>
          </a:p>
        </p:txBody>
      </p:sp>
      <p:pic>
        <p:nvPicPr>
          <p:cNvPr id="37" name="Resim 36">
            <a:extLst>
              <a:ext uri="{FF2B5EF4-FFF2-40B4-BE49-F238E27FC236}">
                <a16:creationId xmlns:a16="http://schemas.microsoft.com/office/drawing/2014/main" id="{02434CF3-94F5-4380-8ADA-63F096C6372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33483" y="2764109"/>
            <a:ext cx="5788308" cy="3573192"/>
          </a:xfrm>
          <a:prstGeom prst="rect">
            <a:avLst/>
          </a:prstGeom>
        </p:spPr>
      </p:pic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FEE075B-C379-4524-A337-E28D31811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E22BB8A-499A-4EE3-A05B-C1453DD5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8" name="Slayt Numarası Yer Tutucusu 7">
            <a:extLst>
              <a:ext uri="{FF2B5EF4-FFF2-40B4-BE49-F238E27FC236}">
                <a16:creationId xmlns:a16="http://schemas.microsoft.com/office/drawing/2014/main" id="{D6FD5BCD-5695-49EB-B257-9B9E0FEC5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5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933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22222E-6 L -0.40585 -0.00069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99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11111E-6 L 0.39791 0.00486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896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0.39791 0.00486 " pathEditMode="relative" rAng="0" ptsTypes="AA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896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2" grpId="0" animBg="1"/>
      <p:bldP spid="22" grpId="1" animBg="1"/>
      <p:bldP spid="27" grpId="0" animBg="1"/>
      <p:bldP spid="2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3A5CDCBF-69E0-434E-A91C-0C44EE5E6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66FA42B0-C2CD-4194-B29A-B1A0587F9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74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Some</a:t>
            </a:r>
            <a:r>
              <a:rPr lang="tr-TR" sz="3600" dirty="0">
                <a:latin typeface="Montserrat Medium" panose="00000600000000000000" pitchFamily="50" charset="-94"/>
              </a:rPr>
              <a:t> Google </a:t>
            </a:r>
            <a:r>
              <a:rPr lang="tr-TR" sz="3600" dirty="0" err="1">
                <a:latin typeface="Montserrat Medium" panose="00000600000000000000" pitchFamily="50" charset="-94"/>
              </a:rPr>
              <a:t>Improvments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FA1127F-18A7-4993-9C56-A74F69C86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2141"/>
            <a:ext cx="10515600" cy="1892526"/>
          </a:xfrm>
        </p:spPr>
        <p:txBody>
          <a:bodyPr/>
          <a:lstStyle/>
          <a:p>
            <a:r>
              <a:rPr lang="en-US" dirty="0"/>
              <a:t>Google's update in July 2018 started to show sites without SSL certificates in low rankings in search engines.</a:t>
            </a:r>
            <a:endParaRPr lang="tr-TR" dirty="0"/>
          </a:p>
          <a:p>
            <a:r>
              <a:rPr lang="en-US" dirty="0"/>
              <a:t>It also now warns users against sites without SSL certificates.</a:t>
            </a:r>
            <a:endParaRPr lang="tr-TR" dirty="0"/>
          </a:p>
          <a:p>
            <a:r>
              <a:rPr lang="en-US" b="1" i="1" dirty="0"/>
              <a:t>Also released HTST preload service</a:t>
            </a:r>
            <a:r>
              <a:rPr lang="tr-TR" dirty="0"/>
              <a:t>.</a:t>
            </a:r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499C8E78-457B-406A-ACF8-7279459CCB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4" t="7161"/>
          <a:stretch/>
        </p:blipFill>
        <p:spPr>
          <a:xfrm>
            <a:off x="3106057" y="3210153"/>
            <a:ext cx="5171621" cy="3125562"/>
          </a:xfrm>
          <a:prstGeom prst="rect">
            <a:avLst/>
          </a:prstGeom>
        </p:spPr>
      </p:pic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902163A-AC03-4813-9675-1822AD408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A89BAFF-E658-467E-B157-D28B35C63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DBFE863-C4BE-444E-952D-301C31CD3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6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715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Resim 17">
            <a:extLst>
              <a:ext uri="{FF2B5EF4-FFF2-40B4-BE49-F238E27FC236}">
                <a16:creationId xmlns:a16="http://schemas.microsoft.com/office/drawing/2014/main" id="{9DDE5E9F-967D-4D36-81EC-41DB5089B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301A31C5-56CB-4E54-9644-783D2D25D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sz="3600" dirty="0">
                <a:latin typeface="Montserrat Medium" panose="00000600000000000000" pitchFamily="50" charset="-94"/>
              </a:rPr>
              <a:t> is HSTS?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DFE9927-04C4-4C42-A033-0D4624CF6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7780"/>
            <a:ext cx="10515600" cy="765175"/>
          </a:xfrm>
        </p:spPr>
        <p:txBody>
          <a:bodyPr>
            <a:normAutofit/>
          </a:bodyPr>
          <a:lstStyle/>
          <a:p>
            <a:r>
              <a:rPr lang="en-US" dirty="0"/>
              <a:t>It is a mechanism that converts incoming http connections to https.</a:t>
            </a:r>
            <a:endParaRPr lang="tr-TR" dirty="0"/>
          </a:p>
        </p:txBody>
      </p:sp>
      <p:pic>
        <p:nvPicPr>
          <p:cNvPr id="9" name="Grafik 8" descr="İnternet düz dolguyla">
            <a:extLst>
              <a:ext uri="{FF2B5EF4-FFF2-40B4-BE49-F238E27FC236}">
                <a16:creationId xmlns:a16="http://schemas.microsoft.com/office/drawing/2014/main" id="{E425FDC9-1383-49D0-ABFE-C36870159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5373" y="2997136"/>
            <a:ext cx="2398776" cy="2398776"/>
          </a:xfrm>
          <a:prstGeom prst="rect">
            <a:avLst/>
          </a:prstGeom>
        </p:spPr>
      </p:pic>
      <p:pic>
        <p:nvPicPr>
          <p:cNvPr id="11" name="Grafik 10" descr="Sunucu düz dolguyla">
            <a:extLst>
              <a:ext uri="{FF2B5EF4-FFF2-40B4-BE49-F238E27FC236}">
                <a16:creationId xmlns:a16="http://schemas.microsoft.com/office/drawing/2014/main" id="{5A180F89-3B3D-4A53-9644-207C29756E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31195" y="3324226"/>
            <a:ext cx="2057399" cy="2057399"/>
          </a:xfrm>
          <a:prstGeom prst="rect">
            <a:avLst/>
          </a:prstGeom>
        </p:spPr>
      </p:pic>
      <p:cxnSp>
        <p:nvCxnSpPr>
          <p:cNvPr id="13" name="Düz Ok Bağlayıcısı 12">
            <a:extLst>
              <a:ext uri="{FF2B5EF4-FFF2-40B4-BE49-F238E27FC236}">
                <a16:creationId xmlns:a16="http://schemas.microsoft.com/office/drawing/2014/main" id="{8640B400-9D32-48CB-8F63-4D3A28523F7B}"/>
              </a:ext>
            </a:extLst>
          </p:cNvPr>
          <p:cNvCxnSpPr>
            <a:cxnSpLocks/>
          </p:cNvCxnSpPr>
          <p:nvPr/>
        </p:nvCxnSpPr>
        <p:spPr>
          <a:xfrm>
            <a:off x="3352799" y="3676653"/>
            <a:ext cx="49783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Düz Ok Bağlayıcısı 14">
            <a:extLst>
              <a:ext uri="{FF2B5EF4-FFF2-40B4-BE49-F238E27FC236}">
                <a16:creationId xmlns:a16="http://schemas.microsoft.com/office/drawing/2014/main" id="{BA8F4439-011E-4ED7-9FFA-BED0A9114400}"/>
              </a:ext>
            </a:extLst>
          </p:cNvPr>
          <p:cNvCxnSpPr>
            <a:cxnSpLocks/>
          </p:cNvCxnSpPr>
          <p:nvPr/>
        </p:nvCxnSpPr>
        <p:spPr>
          <a:xfrm flipH="1">
            <a:off x="3352801" y="4114802"/>
            <a:ext cx="497839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Düz Ok Bağlayıcısı 16">
            <a:extLst>
              <a:ext uri="{FF2B5EF4-FFF2-40B4-BE49-F238E27FC236}">
                <a16:creationId xmlns:a16="http://schemas.microsoft.com/office/drawing/2014/main" id="{8B3C7CA7-5EAE-4775-B15C-6F8AE746BDF2}"/>
              </a:ext>
            </a:extLst>
          </p:cNvPr>
          <p:cNvCxnSpPr>
            <a:cxnSpLocks/>
          </p:cNvCxnSpPr>
          <p:nvPr/>
        </p:nvCxnSpPr>
        <p:spPr>
          <a:xfrm flipH="1">
            <a:off x="3352799" y="4995862"/>
            <a:ext cx="4978394" cy="28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Düz Ok Bağlayıcısı 30">
            <a:extLst>
              <a:ext uri="{FF2B5EF4-FFF2-40B4-BE49-F238E27FC236}">
                <a16:creationId xmlns:a16="http://schemas.microsoft.com/office/drawing/2014/main" id="{440D84EB-85BB-4E6E-B518-67CB3D4FD718}"/>
              </a:ext>
            </a:extLst>
          </p:cNvPr>
          <p:cNvCxnSpPr>
            <a:cxnSpLocks/>
          </p:cNvCxnSpPr>
          <p:nvPr/>
        </p:nvCxnSpPr>
        <p:spPr>
          <a:xfrm>
            <a:off x="3333749" y="4572003"/>
            <a:ext cx="49783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Metin kutusu 31">
            <a:extLst>
              <a:ext uri="{FF2B5EF4-FFF2-40B4-BE49-F238E27FC236}">
                <a16:creationId xmlns:a16="http://schemas.microsoft.com/office/drawing/2014/main" id="{9E7EE453-BE87-4AD0-9461-320B576A1A88}"/>
              </a:ext>
            </a:extLst>
          </p:cNvPr>
          <p:cNvSpPr txBox="1"/>
          <p:nvPr/>
        </p:nvSpPr>
        <p:spPr>
          <a:xfrm>
            <a:off x="3268194" y="3280058"/>
            <a:ext cx="2137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http://obs.mu.edu.tr</a:t>
            </a:r>
          </a:p>
        </p:txBody>
      </p:sp>
      <p:sp>
        <p:nvSpPr>
          <p:cNvPr id="33" name="Metin kutusu 32">
            <a:extLst>
              <a:ext uri="{FF2B5EF4-FFF2-40B4-BE49-F238E27FC236}">
                <a16:creationId xmlns:a16="http://schemas.microsoft.com/office/drawing/2014/main" id="{0C7BBA7A-A4B4-48C5-AC0C-479C92ABA43E}"/>
              </a:ext>
            </a:extLst>
          </p:cNvPr>
          <p:cNvSpPr txBox="1"/>
          <p:nvPr/>
        </p:nvSpPr>
        <p:spPr>
          <a:xfrm>
            <a:off x="5062877" y="3770356"/>
            <a:ext cx="3307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Redirect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https://obs.mu.edu.tr</a:t>
            </a:r>
          </a:p>
        </p:txBody>
      </p:sp>
      <p:sp>
        <p:nvSpPr>
          <p:cNvPr id="34" name="Metin kutusu 33">
            <a:extLst>
              <a:ext uri="{FF2B5EF4-FFF2-40B4-BE49-F238E27FC236}">
                <a16:creationId xmlns:a16="http://schemas.microsoft.com/office/drawing/2014/main" id="{C02E463B-C6EF-46D7-8FFA-75E17C9A29C2}"/>
              </a:ext>
            </a:extLst>
          </p:cNvPr>
          <p:cNvSpPr txBox="1"/>
          <p:nvPr/>
        </p:nvSpPr>
        <p:spPr>
          <a:xfrm>
            <a:off x="3249144" y="4251608"/>
            <a:ext cx="2226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https://obs.mu.edu.tr</a:t>
            </a:r>
          </a:p>
        </p:txBody>
      </p:sp>
      <p:sp>
        <p:nvSpPr>
          <p:cNvPr id="35" name="Metin kutusu 34">
            <a:extLst>
              <a:ext uri="{FF2B5EF4-FFF2-40B4-BE49-F238E27FC236}">
                <a16:creationId xmlns:a16="http://schemas.microsoft.com/office/drawing/2014/main" id="{F4033595-550E-456C-B578-D6A17AA58914}"/>
              </a:ext>
            </a:extLst>
          </p:cNvPr>
          <p:cNvSpPr txBox="1"/>
          <p:nvPr/>
        </p:nvSpPr>
        <p:spPr>
          <a:xfrm>
            <a:off x="5139077" y="4646656"/>
            <a:ext cx="335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Strict</a:t>
            </a:r>
            <a:r>
              <a:rPr lang="tr-TR" dirty="0"/>
              <a:t>–Transport–Security </a:t>
            </a:r>
            <a:r>
              <a:rPr lang="tr-TR" dirty="0" err="1"/>
              <a:t>Header</a:t>
            </a:r>
            <a:endParaRPr lang="tr-TR" dirty="0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A5DA202-FAFA-4868-9A68-A8A3FA1AC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57D26D2-8DA1-46F3-AAB0-C1AAE36C1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01F35CF-FE14-4158-A652-1EC94A164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7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28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Resim 30">
            <a:extLst>
              <a:ext uri="{FF2B5EF4-FFF2-40B4-BE49-F238E27FC236}">
                <a16:creationId xmlns:a16="http://schemas.microsoft.com/office/drawing/2014/main" id="{605DBCBB-C835-4089-9577-574690DF2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AE97517-7347-4665-9EB7-2B86564BF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115"/>
            <a:ext cx="10515600" cy="993775"/>
          </a:xfrm>
        </p:spPr>
        <p:txBody>
          <a:bodyPr/>
          <a:lstStyle/>
          <a:p>
            <a:r>
              <a:rPr lang="en-US" dirty="0"/>
              <a:t>Well, if we were to reach the server in this way in every transaction, wouldn't we be creating unnecessary traffic on the server?</a:t>
            </a:r>
            <a:endParaRPr lang="tr-TR" dirty="0"/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04458E84-7605-45B1-8C37-E90FE61A9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tr-TR" sz="3600" dirty="0" err="1">
                <a:latin typeface="Montserrat Medium" panose="00000600000000000000" pitchFamily="50" charset="-94"/>
              </a:rPr>
              <a:t>What</a:t>
            </a:r>
            <a:r>
              <a:rPr lang="tr-TR" sz="3600" dirty="0">
                <a:latin typeface="Montserrat Medium" panose="00000600000000000000" pitchFamily="50" charset="-94"/>
              </a:rPr>
              <a:t> is HSTS?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79839C22-5F22-4B2F-A875-C03D630798EB}"/>
              </a:ext>
            </a:extLst>
          </p:cNvPr>
          <p:cNvSpPr txBox="1"/>
          <p:nvPr/>
        </p:nvSpPr>
        <p:spPr>
          <a:xfrm>
            <a:off x="4211257" y="2569776"/>
            <a:ext cx="3072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2400" b="1" i="1" dirty="0"/>
              <a:t>First </a:t>
            </a:r>
            <a:r>
              <a:rPr lang="tr-TR" sz="2400" b="1" i="1" dirty="0" err="1"/>
              <a:t>In-Secure</a:t>
            </a:r>
            <a:r>
              <a:rPr lang="tr-TR" sz="2400" b="1" i="1" dirty="0"/>
              <a:t> </a:t>
            </a:r>
            <a:r>
              <a:rPr lang="tr-TR" sz="2400" b="1" i="1" dirty="0" err="1"/>
              <a:t>Request</a:t>
            </a:r>
            <a:endParaRPr lang="tr-TR" sz="2400" b="1" i="1" dirty="0"/>
          </a:p>
        </p:txBody>
      </p:sp>
      <p:pic>
        <p:nvPicPr>
          <p:cNvPr id="10" name="Grafik 9" descr="İnternet düz dolguyla">
            <a:extLst>
              <a:ext uri="{FF2B5EF4-FFF2-40B4-BE49-F238E27FC236}">
                <a16:creationId xmlns:a16="http://schemas.microsoft.com/office/drawing/2014/main" id="{A838AC05-6DEA-4BEE-A6A6-77F4D5DBA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5373" y="2997136"/>
            <a:ext cx="2398776" cy="2398776"/>
          </a:xfrm>
          <a:prstGeom prst="rect">
            <a:avLst/>
          </a:prstGeom>
        </p:spPr>
      </p:pic>
      <p:pic>
        <p:nvPicPr>
          <p:cNvPr id="11" name="Grafik 10" descr="Sunucu düz dolguyla">
            <a:extLst>
              <a:ext uri="{FF2B5EF4-FFF2-40B4-BE49-F238E27FC236}">
                <a16:creationId xmlns:a16="http://schemas.microsoft.com/office/drawing/2014/main" id="{28EBFD56-9329-4719-87FB-3B02DB748F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31195" y="3324226"/>
            <a:ext cx="2057399" cy="2057399"/>
          </a:xfrm>
          <a:prstGeom prst="rect">
            <a:avLst/>
          </a:prstGeom>
        </p:spPr>
      </p:pic>
      <p:grpSp>
        <p:nvGrpSpPr>
          <p:cNvPr id="71" name="Grup 70">
            <a:extLst>
              <a:ext uri="{FF2B5EF4-FFF2-40B4-BE49-F238E27FC236}">
                <a16:creationId xmlns:a16="http://schemas.microsoft.com/office/drawing/2014/main" id="{84E10FB0-39FC-41BF-B125-FAC15D5BE3FD}"/>
              </a:ext>
            </a:extLst>
          </p:cNvPr>
          <p:cNvGrpSpPr/>
          <p:nvPr/>
        </p:nvGrpSpPr>
        <p:grpSpPr>
          <a:xfrm>
            <a:off x="3249144" y="3280058"/>
            <a:ext cx="5240722" cy="1744380"/>
            <a:chOff x="3249144" y="3280058"/>
            <a:chExt cx="5240722" cy="1744380"/>
          </a:xfrm>
        </p:grpSpPr>
        <p:grpSp>
          <p:nvGrpSpPr>
            <p:cNvPr id="70" name="Grup 69">
              <a:extLst>
                <a:ext uri="{FF2B5EF4-FFF2-40B4-BE49-F238E27FC236}">
                  <a16:creationId xmlns:a16="http://schemas.microsoft.com/office/drawing/2014/main" id="{88AE6745-B1D0-4BE7-9A86-C78C24BB748D}"/>
                </a:ext>
              </a:extLst>
            </p:cNvPr>
            <p:cNvGrpSpPr/>
            <p:nvPr/>
          </p:nvGrpSpPr>
          <p:grpSpPr>
            <a:xfrm>
              <a:off x="3249144" y="3280058"/>
              <a:ext cx="5120792" cy="1744380"/>
              <a:chOff x="3249144" y="3280058"/>
              <a:chExt cx="5120792" cy="1744380"/>
            </a:xfrm>
          </p:grpSpPr>
          <p:cxnSp>
            <p:nvCxnSpPr>
              <p:cNvPr id="12" name="Düz Ok Bağlayıcısı 11">
                <a:extLst>
                  <a:ext uri="{FF2B5EF4-FFF2-40B4-BE49-F238E27FC236}">
                    <a16:creationId xmlns:a16="http://schemas.microsoft.com/office/drawing/2014/main" id="{4AC1E1DB-6230-4572-B55F-FB91EB6A99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52799" y="3676653"/>
                <a:ext cx="497839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Düz Ok Bağlayıcısı 12">
                <a:extLst>
                  <a:ext uri="{FF2B5EF4-FFF2-40B4-BE49-F238E27FC236}">
                    <a16:creationId xmlns:a16="http://schemas.microsoft.com/office/drawing/2014/main" id="{3888CFA6-F229-4982-A8EE-2086F99DDD4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52801" y="4114802"/>
                <a:ext cx="497839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Düz Ok Bağlayıcısı 13">
                <a:extLst>
                  <a:ext uri="{FF2B5EF4-FFF2-40B4-BE49-F238E27FC236}">
                    <a16:creationId xmlns:a16="http://schemas.microsoft.com/office/drawing/2014/main" id="{B111343F-85E3-491D-847F-5BA524792C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52799" y="4995862"/>
                <a:ext cx="4978394" cy="2857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Düz Ok Bağlayıcısı 14">
                <a:extLst>
                  <a:ext uri="{FF2B5EF4-FFF2-40B4-BE49-F238E27FC236}">
                    <a16:creationId xmlns:a16="http://schemas.microsoft.com/office/drawing/2014/main" id="{CA61C326-A562-470D-88D4-F1856A485F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33749" y="4572003"/>
                <a:ext cx="497839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Metin kutusu 15">
                <a:extLst>
                  <a:ext uri="{FF2B5EF4-FFF2-40B4-BE49-F238E27FC236}">
                    <a16:creationId xmlns:a16="http://schemas.microsoft.com/office/drawing/2014/main" id="{7C9CCB39-5F6B-49D2-8ECB-652B75CD7B1B}"/>
                  </a:ext>
                </a:extLst>
              </p:cNvPr>
              <p:cNvSpPr txBox="1"/>
              <p:nvPr/>
            </p:nvSpPr>
            <p:spPr>
              <a:xfrm>
                <a:off x="3268194" y="3280058"/>
                <a:ext cx="21377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dirty="0"/>
                  <a:t>http://obs.mu.edu.tr</a:t>
                </a:r>
              </a:p>
            </p:txBody>
          </p:sp>
          <p:sp>
            <p:nvSpPr>
              <p:cNvPr id="17" name="Metin kutusu 16">
                <a:extLst>
                  <a:ext uri="{FF2B5EF4-FFF2-40B4-BE49-F238E27FC236}">
                    <a16:creationId xmlns:a16="http://schemas.microsoft.com/office/drawing/2014/main" id="{1D6FE30E-C538-4758-A078-889CD51F7DE7}"/>
                  </a:ext>
                </a:extLst>
              </p:cNvPr>
              <p:cNvSpPr txBox="1"/>
              <p:nvPr/>
            </p:nvSpPr>
            <p:spPr>
              <a:xfrm>
                <a:off x="5062877" y="3770356"/>
                <a:ext cx="33070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dirty="0" err="1"/>
                  <a:t>Redirect</a:t>
                </a:r>
                <a:r>
                  <a:rPr lang="tr-TR" dirty="0"/>
                  <a:t> </a:t>
                </a:r>
                <a:r>
                  <a:rPr lang="tr-TR" dirty="0" err="1"/>
                  <a:t>to</a:t>
                </a:r>
                <a:r>
                  <a:rPr lang="tr-TR" dirty="0"/>
                  <a:t> https://obs.mu.edu.tr</a:t>
                </a:r>
              </a:p>
            </p:txBody>
          </p:sp>
          <p:sp>
            <p:nvSpPr>
              <p:cNvPr id="18" name="Metin kutusu 17">
                <a:extLst>
                  <a:ext uri="{FF2B5EF4-FFF2-40B4-BE49-F238E27FC236}">
                    <a16:creationId xmlns:a16="http://schemas.microsoft.com/office/drawing/2014/main" id="{E995B731-89FA-411F-972D-EF52B8A10380}"/>
                  </a:ext>
                </a:extLst>
              </p:cNvPr>
              <p:cNvSpPr txBox="1"/>
              <p:nvPr/>
            </p:nvSpPr>
            <p:spPr>
              <a:xfrm>
                <a:off x="3249144" y="4251608"/>
                <a:ext cx="222631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tr-TR" dirty="0"/>
                  <a:t>https://obs.mu.edu.tr</a:t>
                </a:r>
              </a:p>
            </p:txBody>
          </p:sp>
        </p:grpSp>
        <p:sp>
          <p:nvSpPr>
            <p:cNvPr id="19" name="Metin kutusu 18">
              <a:extLst>
                <a:ext uri="{FF2B5EF4-FFF2-40B4-BE49-F238E27FC236}">
                  <a16:creationId xmlns:a16="http://schemas.microsoft.com/office/drawing/2014/main" id="{B1EA32EB-52CC-4441-B856-5F14E484BB13}"/>
                </a:ext>
              </a:extLst>
            </p:cNvPr>
            <p:cNvSpPr txBox="1"/>
            <p:nvPr/>
          </p:nvSpPr>
          <p:spPr>
            <a:xfrm>
              <a:off x="5139077" y="4646656"/>
              <a:ext cx="33507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dirty="0" err="1"/>
                <a:t>Strict</a:t>
              </a:r>
              <a:r>
                <a:rPr lang="tr-TR" dirty="0"/>
                <a:t>–Transport–Security </a:t>
              </a:r>
              <a:r>
                <a:rPr lang="tr-TR" dirty="0" err="1"/>
                <a:t>Header</a:t>
              </a:r>
              <a:endParaRPr lang="tr-TR" dirty="0"/>
            </a:p>
          </p:txBody>
        </p:sp>
      </p:grpSp>
      <p:pic>
        <p:nvPicPr>
          <p:cNvPr id="21" name="Resim 20">
            <a:extLst>
              <a:ext uri="{FF2B5EF4-FFF2-40B4-BE49-F238E27FC236}">
                <a16:creationId xmlns:a16="http://schemas.microsoft.com/office/drawing/2014/main" id="{840C67A3-5466-44D0-A3C8-2D2CB156F4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3046" y="5755231"/>
            <a:ext cx="8285908" cy="5151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68" name="Grup 67">
            <a:extLst>
              <a:ext uri="{FF2B5EF4-FFF2-40B4-BE49-F238E27FC236}">
                <a16:creationId xmlns:a16="http://schemas.microsoft.com/office/drawing/2014/main" id="{03F0285D-E8F2-4B64-95E2-2E625A1E906F}"/>
              </a:ext>
            </a:extLst>
          </p:cNvPr>
          <p:cNvGrpSpPr/>
          <p:nvPr/>
        </p:nvGrpSpPr>
        <p:grpSpPr>
          <a:xfrm>
            <a:off x="3352799" y="3299389"/>
            <a:ext cx="3248665" cy="1302221"/>
            <a:chOff x="4590407" y="85651"/>
            <a:chExt cx="3248665" cy="1302221"/>
          </a:xfrm>
        </p:grpSpPr>
        <p:grpSp>
          <p:nvGrpSpPr>
            <p:cNvPr id="58" name="Grup 57">
              <a:extLst>
                <a:ext uri="{FF2B5EF4-FFF2-40B4-BE49-F238E27FC236}">
                  <a16:creationId xmlns:a16="http://schemas.microsoft.com/office/drawing/2014/main" id="{C620A5CD-931F-4898-8B08-FA55D9E0A305}"/>
                </a:ext>
              </a:extLst>
            </p:cNvPr>
            <p:cNvGrpSpPr/>
            <p:nvPr/>
          </p:nvGrpSpPr>
          <p:grpSpPr>
            <a:xfrm>
              <a:off x="4590407" y="469737"/>
              <a:ext cx="3248665" cy="918135"/>
              <a:chOff x="2959100" y="2800608"/>
              <a:chExt cx="789715" cy="603356"/>
            </a:xfrm>
          </p:grpSpPr>
          <p:cxnSp>
            <p:nvCxnSpPr>
              <p:cNvPr id="59" name="Düz Bağlayıcı 58">
                <a:extLst>
                  <a:ext uri="{FF2B5EF4-FFF2-40B4-BE49-F238E27FC236}">
                    <a16:creationId xmlns:a16="http://schemas.microsoft.com/office/drawing/2014/main" id="{04BC84C5-F83E-4674-8825-322F57C2BB6C}"/>
                  </a:ext>
                </a:extLst>
              </p:cNvPr>
              <p:cNvCxnSpPr/>
              <p:nvPr/>
            </p:nvCxnSpPr>
            <p:spPr>
              <a:xfrm>
                <a:off x="2959100" y="2800608"/>
                <a:ext cx="787400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Düz Bağlayıcı 59">
                <a:extLst>
                  <a:ext uri="{FF2B5EF4-FFF2-40B4-BE49-F238E27FC236}">
                    <a16:creationId xmlns:a16="http://schemas.microsoft.com/office/drawing/2014/main" id="{BE231BDE-B1F3-49FA-A79E-316135179DA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46500" y="2800608"/>
                <a:ext cx="0" cy="602219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Düz Ok Bağlayıcısı 60">
                <a:extLst>
                  <a:ext uri="{FF2B5EF4-FFF2-40B4-BE49-F238E27FC236}">
                    <a16:creationId xmlns:a16="http://schemas.microsoft.com/office/drawing/2014/main" id="{4812F1E9-95E9-4D8F-9BAC-888FC6C925B6}"/>
                  </a:ext>
                </a:extLst>
              </p:cNvPr>
              <p:cNvCxnSpPr/>
              <p:nvPr/>
            </p:nvCxnSpPr>
            <p:spPr>
              <a:xfrm flipH="1">
                <a:off x="2961415" y="3403964"/>
                <a:ext cx="78740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2" name="Metin kutusu 61">
              <a:extLst>
                <a:ext uri="{FF2B5EF4-FFF2-40B4-BE49-F238E27FC236}">
                  <a16:creationId xmlns:a16="http://schemas.microsoft.com/office/drawing/2014/main" id="{66CB0D4A-B378-494C-B3EB-78A8F00E8DF4}"/>
                </a:ext>
              </a:extLst>
            </p:cNvPr>
            <p:cNvSpPr txBox="1"/>
            <p:nvPr/>
          </p:nvSpPr>
          <p:spPr>
            <a:xfrm>
              <a:off x="5062877" y="85651"/>
              <a:ext cx="21377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dirty="0"/>
                <a:t>http://obs.mu.edu.tr</a:t>
              </a:r>
            </a:p>
          </p:txBody>
        </p:sp>
        <p:sp>
          <p:nvSpPr>
            <p:cNvPr id="63" name="Metin kutusu 62">
              <a:extLst>
                <a:ext uri="{FF2B5EF4-FFF2-40B4-BE49-F238E27FC236}">
                  <a16:creationId xmlns:a16="http://schemas.microsoft.com/office/drawing/2014/main" id="{B9B760E5-B2FC-45A5-B541-315F6FE62E0D}"/>
                </a:ext>
              </a:extLst>
            </p:cNvPr>
            <p:cNvSpPr txBox="1"/>
            <p:nvPr/>
          </p:nvSpPr>
          <p:spPr>
            <a:xfrm>
              <a:off x="4731426" y="1018025"/>
              <a:ext cx="31076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dirty="0" err="1"/>
                <a:t>Internal</a:t>
              </a:r>
              <a:r>
                <a:rPr lang="tr-TR" dirty="0"/>
                <a:t> </a:t>
              </a:r>
              <a:r>
                <a:rPr lang="tr-TR" dirty="0" err="1"/>
                <a:t>Redirect</a:t>
              </a:r>
              <a:r>
                <a:rPr lang="tr-TR" dirty="0"/>
                <a:t> </a:t>
              </a:r>
              <a:r>
                <a:rPr lang="tr-TR" dirty="0" err="1"/>
                <a:t>to</a:t>
              </a:r>
              <a:r>
                <a:rPr lang="tr-TR" dirty="0"/>
                <a:t> </a:t>
              </a:r>
              <a:r>
                <a:rPr lang="tr-TR" dirty="0" err="1"/>
                <a:t>Secure</a:t>
              </a:r>
              <a:r>
                <a:rPr lang="tr-TR" dirty="0"/>
                <a:t> URL</a:t>
              </a:r>
            </a:p>
          </p:txBody>
        </p:sp>
      </p:grpSp>
      <p:grpSp>
        <p:nvGrpSpPr>
          <p:cNvPr id="69" name="Grup 68">
            <a:extLst>
              <a:ext uri="{FF2B5EF4-FFF2-40B4-BE49-F238E27FC236}">
                <a16:creationId xmlns:a16="http://schemas.microsoft.com/office/drawing/2014/main" id="{ABD22436-AE0D-4FA0-9B21-1CB0AB834EC9}"/>
              </a:ext>
            </a:extLst>
          </p:cNvPr>
          <p:cNvGrpSpPr/>
          <p:nvPr/>
        </p:nvGrpSpPr>
        <p:grpSpPr>
          <a:xfrm>
            <a:off x="3221392" y="4674532"/>
            <a:ext cx="5095133" cy="373342"/>
            <a:chOff x="3394733" y="5359667"/>
            <a:chExt cx="5095133" cy="373342"/>
          </a:xfrm>
        </p:grpSpPr>
        <p:cxnSp>
          <p:nvCxnSpPr>
            <p:cNvPr id="66" name="Düz Ok Bağlayıcısı 65">
              <a:extLst>
                <a:ext uri="{FF2B5EF4-FFF2-40B4-BE49-F238E27FC236}">
                  <a16:creationId xmlns:a16="http://schemas.microsoft.com/office/drawing/2014/main" id="{7903171F-0C1E-4B39-A22D-EDC9C0F2EEBC}"/>
                </a:ext>
              </a:extLst>
            </p:cNvPr>
            <p:cNvCxnSpPr>
              <a:cxnSpLocks/>
            </p:cNvCxnSpPr>
            <p:nvPr/>
          </p:nvCxnSpPr>
          <p:spPr>
            <a:xfrm>
              <a:off x="3511470" y="5733009"/>
              <a:ext cx="49783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Metin kutusu 66">
              <a:extLst>
                <a:ext uri="{FF2B5EF4-FFF2-40B4-BE49-F238E27FC236}">
                  <a16:creationId xmlns:a16="http://schemas.microsoft.com/office/drawing/2014/main" id="{3288F934-BED0-4EDD-8F75-1EB459AA83A5}"/>
                </a:ext>
              </a:extLst>
            </p:cNvPr>
            <p:cNvSpPr txBox="1"/>
            <p:nvPr/>
          </p:nvSpPr>
          <p:spPr>
            <a:xfrm>
              <a:off x="3394733" y="5359667"/>
              <a:ext cx="22263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tr-TR" dirty="0"/>
                <a:t>https://obs.mu.edu.tr</a:t>
              </a:r>
            </a:p>
          </p:txBody>
        </p:sp>
      </p:grpSp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0B8FBFF6-6BFE-4DE8-B1EC-E34A1F986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F016C249-7998-43CB-919E-240BBE3D4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B36EA9D7-5014-4D13-8ECD-1FA56B670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8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52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E73A2D9D-A238-4919-B129-21B4B3B84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3260"/>
            <a:ext cx="12192000" cy="312615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3B7213F-7DC9-4257-9F31-5A2E12816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3600" dirty="0">
                <a:latin typeface="Montserrat Medium" panose="00000600000000000000" pitchFamily="50" charset="-94"/>
              </a:rPr>
              <a:t>HSTS </a:t>
            </a:r>
            <a:r>
              <a:rPr lang="tr-TR" sz="3600" dirty="0" err="1">
                <a:latin typeface="Montserrat Medium" panose="00000600000000000000" pitchFamily="50" charset="-94"/>
              </a:rPr>
              <a:t>Header</a:t>
            </a:r>
            <a:endParaRPr lang="tr-TR" sz="3600" dirty="0">
              <a:latin typeface="Montserrat Medium" panose="00000600000000000000" pitchFamily="50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32479F4-34A3-402F-806F-3725EFB9D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4171"/>
            <a:ext cx="10515600" cy="3462791"/>
          </a:xfrm>
        </p:spPr>
        <p:txBody>
          <a:bodyPr/>
          <a:lstStyle/>
          <a:p>
            <a:r>
              <a:rPr lang="tr-TR" dirty="0" err="1"/>
              <a:t>max-age</a:t>
            </a:r>
            <a:r>
              <a:rPr lang="tr-TR" dirty="0"/>
              <a:t>: </a:t>
            </a:r>
            <a:r>
              <a:rPr lang="tr-TR" dirty="0" err="1"/>
              <a:t>the</a:t>
            </a:r>
            <a:r>
              <a:rPr lang="tr-TR" dirty="0"/>
              <a:t> time, in </a:t>
            </a:r>
            <a:r>
              <a:rPr lang="tr-TR" dirty="0" err="1"/>
              <a:t>seconds</a:t>
            </a:r>
            <a:r>
              <a:rPr lang="tr-TR" dirty="0"/>
              <a:t>, </a:t>
            </a:r>
            <a:r>
              <a:rPr lang="tr-TR" dirty="0" err="1"/>
              <a:t>that</a:t>
            </a:r>
            <a:r>
              <a:rPr lang="tr-TR" dirty="0"/>
              <a:t> browser </a:t>
            </a:r>
            <a:r>
              <a:rPr lang="tr-TR" dirty="0" err="1"/>
              <a:t>should</a:t>
            </a:r>
            <a:r>
              <a:rPr lang="tr-TR" dirty="0"/>
              <a:t> </a:t>
            </a:r>
            <a:r>
              <a:rPr lang="tr-TR" dirty="0" err="1"/>
              <a:t>remember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site is </a:t>
            </a:r>
            <a:r>
              <a:rPr lang="tr-TR" dirty="0" err="1"/>
              <a:t>only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be </a:t>
            </a:r>
            <a:r>
              <a:rPr lang="tr-TR" dirty="0" err="1"/>
              <a:t>accesable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https</a:t>
            </a:r>
            <a:r>
              <a:rPr lang="tr-TR" dirty="0"/>
              <a:t>.</a:t>
            </a:r>
          </a:p>
          <a:p>
            <a:r>
              <a:rPr lang="tr-TR" dirty="0" err="1"/>
              <a:t>inculudeSubDomanins</a:t>
            </a:r>
            <a:r>
              <a:rPr lang="tr-TR" dirty="0"/>
              <a:t>: </a:t>
            </a:r>
            <a:r>
              <a:rPr lang="tr-TR" dirty="0" err="1"/>
              <a:t>Optional</a:t>
            </a:r>
            <a:r>
              <a:rPr lang="tr-TR" dirty="0"/>
              <a:t> </a:t>
            </a:r>
            <a:r>
              <a:rPr lang="tr-TR" dirty="0" err="1"/>
              <a:t>parameter</a:t>
            </a:r>
            <a:r>
              <a:rPr lang="tr-TR" dirty="0"/>
              <a:t>,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rule</a:t>
            </a:r>
            <a:r>
              <a:rPr lang="tr-TR" dirty="0"/>
              <a:t> </a:t>
            </a:r>
            <a:r>
              <a:rPr lang="tr-TR" dirty="0" err="1"/>
              <a:t>applies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all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site’s</a:t>
            </a:r>
            <a:r>
              <a:rPr lang="tr-TR" dirty="0"/>
              <a:t> </a:t>
            </a:r>
            <a:r>
              <a:rPr lang="tr-TR" dirty="0" err="1"/>
              <a:t>subdomains</a:t>
            </a:r>
            <a:r>
              <a:rPr lang="tr-TR" dirty="0"/>
              <a:t>.</a:t>
            </a:r>
          </a:p>
          <a:p>
            <a:endParaRPr lang="tr-TR" dirty="0"/>
          </a:p>
          <a:p>
            <a:r>
              <a:rPr lang="tr-TR" dirty="0" err="1"/>
              <a:t>Preload</a:t>
            </a:r>
            <a:r>
              <a:rPr lang="tr-TR" dirty="0"/>
              <a:t>: </a:t>
            </a:r>
            <a:r>
              <a:rPr lang="tr-TR" dirty="0" err="1"/>
              <a:t>Optional</a:t>
            </a:r>
            <a:r>
              <a:rPr lang="tr-TR" dirty="0"/>
              <a:t> </a:t>
            </a:r>
            <a:r>
              <a:rPr lang="tr-TR" dirty="0" err="1"/>
              <a:t>parameter</a:t>
            </a:r>
            <a:r>
              <a:rPr lang="tr-TR" dirty="0"/>
              <a:t>, </a:t>
            </a:r>
            <a:r>
              <a:rPr lang="tr-TR" dirty="0" err="1"/>
              <a:t>Activate</a:t>
            </a:r>
            <a:r>
              <a:rPr lang="tr-TR" dirty="0"/>
              <a:t> HTST </a:t>
            </a:r>
            <a:r>
              <a:rPr lang="tr-TR" dirty="0" err="1"/>
              <a:t>preload</a:t>
            </a:r>
            <a:r>
              <a:rPr lang="tr-TR" dirty="0"/>
              <a:t> service </a:t>
            </a:r>
            <a:r>
              <a:rPr lang="tr-TR" dirty="0" err="1"/>
              <a:t>maintained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Google.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B8DC5027-615C-4788-93BD-2699761AF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046" y="1792831"/>
            <a:ext cx="8285908" cy="5151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F7E1F5C-BD7D-4177-B9C7-4173550A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12.06.2021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38A4706-E203-43F9-AE6B-30095FCE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75000"/>
                  </a:schemeClr>
                </a:solidFill>
              </a:rPr>
              <a:t>Ahmet Gurbuz- Murat Gun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6C6FD20-F79A-48C1-A9BD-BC2E54165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9E5D-D5BC-4914-8DFD-B93272C58AE0}" type="slidenum">
              <a:rPr lang="tr-TR" smtClean="0">
                <a:solidFill>
                  <a:schemeClr val="bg1">
                    <a:lumMod val="75000"/>
                  </a:schemeClr>
                </a:solidFill>
              </a:rPr>
              <a:t>9</a:t>
            </a:fld>
            <a:endParaRPr lang="tr-TR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27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</TotalTime>
  <Words>577</Words>
  <Application>Microsoft Office PowerPoint</Application>
  <PresentationFormat>Geniş ekran</PresentationFormat>
  <Paragraphs>107</Paragraphs>
  <Slides>11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Montserrat Medium</vt:lpstr>
      <vt:lpstr>Office Teması</vt:lpstr>
      <vt:lpstr>Strict Transport Security Implementation on http/https conversion</vt:lpstr>
      <vt:lpstr>PowerPoint Sunusu</vt:lpstr>
      <vt:lpstr>What is http (Hypertext Transfer Protocol) ?</vt:lpstr>
      <vt:lpstr>What is HttpS (Secure Http) ?</vt:lpstr>
      <vt:lpstr>What is Ssl / Tsl?</vt:lpstr>
      <vt:lpstr>Some Google Improvments</vt:lpstr>
      <vt:lpstr>What is HSTS?</vt:lpstr>
      <vt:lpstr>What is HSTS?</vt:lpstr>
      <vt:lpstr>HSTS Header</vt:lpstr>
      <vt:lpstr>Preload Service</vt:lpstr>
      <vt:lpstr>Attack Types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Strict Transport Security Implementation on http/https conversion</dc:title>
  <dc:creator>AHMET GÜRBÜZ</dc:creator>
  <cp:lastModifiedBy>AHMET GÜRBÜZ</cp:lastModifiedBy>
  <cp:revision>39</cp:revision>
  <dcterms:created xsi:type="dcterms:W3CDTF">2021-06-12T19:14:26Z</dcterms:created>
  <dcterms:modified xsi:type="dcterms:W3CDTF">2021-06-13T23:33:49Z</dcterms:modified>
</cp:coreProperties>
</file>

<file path=docProps/thumbnail.jpeg>
</file>